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2" r:id="rId3"/>
    <p:sldId id="263" r:id="rId4"/>
    <p:sldId id="264" r:id="rId5"/>
    <p:sldId id="265" r:id="rId6"/>
    <p:sldId id="266" r:id="rId7"/>
    <p:sldId id="275" r:id="rId8"/>
    <p:sldId id="270" r:id="rId9"/>
    <p:sldId id="271" r:id="rId10"/>
    <p:sldId id="272" r:id="rId11"/>
    <p:sldId id="274" r:id="rId12"/>
    <p:sldId id="273" r:id="rId13"/>
    <p:sldId id="257" r:id="rId14"/>
    <p:sldId id="258" r:id="rId15"/>
    <p:sldId id="259" r:id="rId16"/>
    <p:sldId id="260" r:id="rId17"/>
    <p:sldId id="28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DDE2F21-0ED7-48DC-B0EA-AD072A5D8433}">
          <p14:sldIdLst>
            <p14:sldId id="256"/>
            <p14:sldId id="282"/>
          </p14:sldIdLst>
        </p14:section>
        <p14:section name="Prompting" id="{44801922-6090-4422-AC55-AA93BA49A88E}">
          <p14:sldIdLst>
            <p14:sldId id="263"/>
            <p14:sldId id="264"/>
            <p14:sldId id="265"/>
            <p14:sldId id="266"/>
            <p14:sldId id="275"/>
            <p14:sldId id="270"/>
            <p14:sldId id="271"/>
            <p14:sldId id="272"/>
            <p14:sldId id="274"/>
            <p14:sldId id="273"/>
          </p14:sldIdLst>
        </p14:section>
        <p14:section name="Installation" id="{F24E3913-1758-4B67-AB5C-770745E90108}">
          <p14:sldIdLst>
            <p14:sldId id="257"/>
            <p14:sldId id="258"/>
            <p14:sldId id="259"/>
            <p14:sldId id="260"/>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8" autoAdjust="0"/>
    <p:restoredTop sz="94660"/>
  </p:normalViewPr>
  <p:slideViewPr>
    <p:cSldViewPr snapToGrid="0">
      <p:cViewPr varScale="1">
        <p:scale>
          <a:sx n="104" d="100"/>
          <a:sy n="104" d="100"/>
        </p:scale>
        <p:origin x="126" y="7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5524-4E67-012A-8478-BE1BE8657D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170FA8-FF6E-D286-0AFB-CC98B2CA25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FA12F7-C82F-BB4E-7117-867736FD0D7E}"/>
              </a:ext>
            </a:extLst>
          </p:cNvPr>
          <p:cNvSpPr>
            <a:spLocks noGrp="1"/>
          </p:cNvSpPr>
          <p:nvPr>
            <p:ph type="dt" sz="half" idx="10"/>
          </p:nvPr>
        </p:nvSpPr>
        <p:spPr/>
        <p:txBody>
          <a:bodyPr/>
          <a:lstStyle/>
          <a:p>
            <a:fld id="{F60C8716-D1F6-4D8B-8189-9E490E129A5C}" type="datetimeFigureOut">
              <a:rPr lang="en-US" smtClean="0"/>
              <a:t>9/11/2024</a:t>
            </a:fld>
            <a:endParaRPr lang="en-US"/>
          </a:p>
        </p:txBody>
      </p:sp>
      <p:sp>
        <p:nvSpPr>
          <p:cNvPr id="5" name="Footer Placeholder 4">
            <a:extLst>
              <a:ext uri="{FF2B5EF4-FFF2-40B4-BE49-F238E27FC236}">
                <a16:creationId xmlns:a16="http://schemas.microsoft.com/office/drawing/2014/main" id="{94941587-E342-A10A-BEE4-84D115BF4E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2C5B1E-52D4-07B1-CC68-DF5DE047770F}"/>
              </a:ext>
            </a:extLst>
          </p:cNvPr>
          <p:cNvSpPr>
            <a:spLocks noGrp="1"/>
          </p:cNvSpPr>
          <p:nvPr>
            <p:ph type="sldNum" sz="quarter" idx="12"/>
          </p:nvPr>
        </p:nvSpPr>
        <p:spPr/>
        <p:txBody>
          <a:bodyPr/>
          <a:lstStyle/>
          <a:p>
            <a:fld id="{F0FC7C9B-B7D5-4010-9C81-8BA84B9ECEDA}" type="slidenum">
              <a:rPr lang="en-US" smtClean="0"/>
              <a:t>‹#›</a:t>
            </a:fld>
            <a:endParaRPr lang="en-US"/>
          </a:p>
        </p:txBody>
      </p:sp>
    </p:spTree>
    <p:extLst>
      <p:ext uri="{BB962C8B-B14F-4D97-AF65-F5344CB8AC3E}">
        <p14:creationId xmlns:p14="http://schemas.microsoft.com/office/powerpoint/2010/main" val="2447688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76C67-480D-8753-9654-A952257964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A83D4E-8AEB-9901-8F89-717F19BC85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09ACD6-39DD-25E9-94DD-EAD8B1EDB51E}"/>
              </a:ext>
            </a:extLst>
          </p:cNvPr>
          <p:cNvSpPr>
            <a:spLocks noGrp="1"/>
          </p:cNvSpPr>
          <p:nvPr>
            <p:ph type="dt" sz="half" idx="10"/>
          </p:nvPr>
        </p:nvSpPr>
        <p:spPr/>
        <p:txBody>
          <a:bodyPr/>
          <a:lstStyle/>
          <a:p>
            <a:fld id="{F60C8716-D1F6-4D8B-8189-9E490E129A5C}" type="datetimeFigureOut">
              <a:rPr lang="en-US" smtClean="0"/>
              <a:t>9/11/2024</a:t>
            </a:fld>
            <a:endParaRPr lang="en-US"/>
          </a:p>
        </p:txBody>
      </p:sp>
      <p:sp>
        <p:nvSpPr>
          <p:cNvPr id="5" name="Footer Placeholder 4">
            <a:extLst>
              <a:ext uri="{FF2B5EF4-FFF2-40B4-BE49-F238E27FC236}">
                <a16:creationId xmlns:a16="http://schemas.microsoft.com/office/drawing/2014/main" id="{9CEA54F9-7E27-2D17-647C-E0FD93A403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7DE944-853F-3CC0-98ED-44246E1FCC87}"/>
              </a:ext>
            </a:extLst>
          </p:cNvPr>
          <p:cNvSpPr>
            <a:spLocks noGrp="1"/>
          </p:cNvSpPr>
          <p:nvPr>
            <p:ph type="sldNum" sz="quarter" idx="12"/>
          </p:nvPr>
        </p:nvSpPr>
        <p:spPr/>
        <p:txBody>
          <a:bodyPr/>
          <a:lstStyle/>
          <a:p>
            <a:fld id="{F0FC7C9B-B7D5-4010-9C81-8BA84B9ECEDA}" type="slidenum">
              <a:rPr lang="en-US" smtClean="0"/>
              <a:t>‹#›</a:t>
            </a:fld>
            <a:endParaRPr lang="en-US"/>
          </a:p>
        </p:txBody>
      </p:sp>
    </p:spTree>
    <p:extLst>
      <p:ext uri="{BB962C8B-B14F-4D97-AF65-F5344CB8AC3E}">
        <p14:creationId xmlns:p14="http://schemas.microsoft.com/office/powerpoint/2010/main" val="784288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E4D07E-1D13-B7CE-11D5-00E60C77DE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246FED-2112-7C1A-CC50-73D6FA1F47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5B26D-3883-FD49-C252-3D2368335952}"/>
              </a:ext>
            </a:extLst>
          </p:cNvPr>
          <p:cNvSpPr>
            <a:spLocks noGrp="1"/>
          </p:cNvSpPr>
          <p:nvPr>
            <p:ph type="dt" sz="half" idx="10"/>
          </p:nvPr>
        </p:nvSpPr>
        <p:spPr/>
        <p:txBody>
          <a:bodyPr/>
          <a:lstStyle/>
          <a:p>
            <a:fld id="{F60C8716-D1F6-4D8B-8189-9E490E129A5C}" type="datetimeFigureOut">
              <a:rPr lang="en-US" smtClean="0"/>
              <a:t>9/11/2024</a:t>
            </a:fld>
            <a:endParaRPr lang="en-US"/>
          </a:p>
        </p:txBody>
      </p:sp>
      <p:sp>
        <p:nvSpPr>
          <p:cNvPr id="5" name="Footer Placeholder 4">
            <a:extLst>
              <a:ext uri="{FF2B5EF4-FFF2-40B4-BE49-F238E27FC236}">
                <a16:creationId xmlns:a16="http://schemas.microsoft.com/office/drawing/2014/main" id="{B38DDF38-7A57-7436-9C44-FB30834A6F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6DC096-D996-13CF-AB5E-CADB417CCD82}"/>
              </a:ext>
            </a:extLst>
          </p:cNvPr>
          <p:cNvSpPr>
            <a:spLocks noGrp="1"/>
          </p:cNvSpPr>
          <p:nvPr>
            <p:ph type="sldNum" sz="quarter" idx="12"/>
          </p:nvPr>
        </p:nvSpPr>
        <p:spPr/>
        <p:txBody>
          <a:bodyPr/>
          <a:lstStyle/>
          <a:p>
            <a:fld id="{F0FC7C9B-B7D5-4010-9C81-8BA84B9ECEDA}" type="slidenum">
              <a:rPr lang="en-US" smtClean="0"/>
              <a:t>‹#›</a:t>
            </a:fld>
            <a:endParaRPr lang="en-US"/>
          </a:p>
        </p:txBody>
      </p:sp>
    </p:spTree>
    <p:extLst>
      <p:ext uri="{BB962C8B-B14F-4D97-AF65-F5344CB8AC3E}">
        <p14:creationId xmlns:p14="http://schemas.microsoft.com/office/powerpoint/2010/main" val="1734948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CB045-D6A0-A2DE-72BC-F8341BDEA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C37EA5-4478-5317-85F5-C2C1ADE8B2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BBBB6-F13D-8C55-AEA7-0DE3540118D3}"/>
              </a:ext>
            </a:extLst>
          </p:cNvPr>
          <p:cNvSpPr>
            <a:spLocks noGrp="1"/>
          </p:cNvSpPr>
          <p:nvPr>
            <p:ph type="dt" sz="half" idx="10"/>
          </p:nvPr>
        </p:nvSpPr>
        <p:spPr/>
        <p:txBody>
          <a:bodyPr/>
          <a:lstStyle/>
          <a:p>
            <a:fld id="{F60C8716-D1F6-4D8B-8189-9E490E129A5C}" type="datetimeFigureOut">
              <a:rPr lang="en-US" smtClean="0"/>
              <a:t>9/11/2024</a:t>
            </a:fld>
            <a:endParaRPr lang="en-US"/>
          </a:p>
        </p:txBody>
      </p:sp>
      <p:sp>
        <p:nvSpPr>
          <p:cNvPr id="5" name="Footer Placeholder 4">
            <a:extLst>
              <a:ext uri="{FF2B5EF4-FFF2-40B4-BE49-F238E27FC236}">
                <a16:creationId xmlns:a16="http://schemas.microsoft.com/office/drawing/2014/main" id="{72776F77-DB79-E7AD-D6F8-3736A38A7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7DCA0-8645-3B2D-6AC8-5152F291E583}"/>
              </a:ext>
            </a:extLst>
          </p:cNvPr>
          <p:cNvSpPr>
            <a:spLocks noGrp="1"/>
          </p:cNvSpPr>
          <p:nvPr>
            <p:ph type="sldNum" sz="quarter" idx="12"/>
          </p:nvPr>
        </p:nvSpPr>
        <p:spPr/>
        <p:txBody>
          <a:bodyPr/>
          <a:lstStyle/>
          <a:p>
            <a:fld id="{F0FC7C9B-B7D5-4010-9C81-8BA84B9ECEDA}" type="slidenum">
              <a:rPr lang="en-US" smtClean="0"/>
              <a:t>‹#›</a:t>
            </a:fld>
            <a:endParaRPr lang="en-US"/>
          </a:p>
        </p:txBody>
      </p:sp>
    </p:spTree>
    <p:extLst>
      <p:ext uri="{BB962C8B-B14F-4D97-AF65-F5344CB8AC3E}">
        <p14:creationId xmlns:p14="http://schemas.microsoft.com/office/powerpoint/2010/main" val="1147043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3A7EF-007E-4F71-D43C-B4A06AE810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C12F15-CF29-465A-7C7E-B2FC720DD4C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151717-CA66-1882-725E-FA8F76865140}"/>
              </a:ext>
            </a:extLst>
          </p:cNvPr>
          <p:cNvSpPr>
            <a:spLocks noGrp="1"/>
          </p:cNvSpPr>
          <p:nvPr>
            <p:ph type="dt" sz="half" idx="10"/>
          </p:nvPr>
        </p:nvSpPr>
        <p:spPr/>
        <p:txBody>
          <a:bodyPr/>
          <a:lstStyle/>
          <a:p>
            <a:fld id="{F60C8716-D1F6-4D8B-8189-9E490E129A5C}" type="datetimeFigureOut">
              <a:rPr lang="en-US" smtClean="0"/>
              <a:t>9/11/2024</a:t>
            </a:fld>
            <a:endParaRPr lang="en-US"/>
          </a:p>
        </p:txBody>
      </p:sp>
      <p:sp>
        <p:nvSpPr>
          <p:cNvPr id="5" name="Footer Placeholder 4">
            <a:extLst>
              <a:ext uri="{FF2B5EF4-FFF2-40B4-BE49-F238E27FC236}">
                <a16:creationId xmlns:a16="http://schemas.microsoft.com/office/drawing/2014/main" id="{079B6639-9886-F7D6-7A9D-17CBD5DADD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848504-3868-9C62-465E-2A5D1D09E188}"/>
              </a:ext>
            </a:extLst>
          </p:cNvPr>
          <p:cNvSpPr>
            <a:spLocks noGrp="1"/>
          </p:cNvSpPr>
          <p:nvPr>
            <p:ph type="sldNum" sz="quarter" idx="12"/>
          </p:nvPr>
        </p:nvSpPr>
        <p:spPr/>
        <p:txBody>
          <a:bodyPr/>
          <a:lstStyle/>
          <a:p>
            <a:fld id="{F0FC7C9B-B7D5-4010-9C81-8BA84B9ECEDA}" type="slidenum">
              <a:rPr lang="en-US" smtClean="0"/>
              <a:t>‹#›</a:t>
            </a:fld>
            <a:endParaRPr lang="en-US"/>
          </a:p>
        </p:txBody>
      </p:sp>
    </p:spTree>
    <p:extLst>
      <p:ext uri="{BB962C8B-B14F-4D97-AF65-F5344CB8AC3E}">
        <p14:creationId xmlns:p14="http://schemas.microsoft.com/office/powerpoint/2010/main" val="131438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910FE-F4BD-6511-4B6A-CCA5EC109C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4F38B9-B7DA-43B1-E57E-005B5B8441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CF0502-6C64-5547-E69D-82153BDDD5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B8555E-B44D-E27B-9920-58529AB8AB5C}"/>
              </a:ext>
            </a:extLst>
          </p:cNvPr>
          <p:cNvSpPr>
            <a:spLocks noGrp="1"/>
          </p:cNvSpPr>
          <p:nvPr>
            <p:ph type="dt" sz="half" idx="10"/>
          </p:nvPr>
        </p:nvSpPr>
        <p:spPr/>
        <p:txBody>
          <a:bodyPr/>
          <a:lstStyle/>
          <a:p>
            <a:fld id="{F60C8716-D1F6-4D8B-8189-9E490E129A5C}" type="datetimeFigureOut">
              <a:rPr lang="en-US" smtClean="0"/>
              <a:t>9/11/2024</a:t>
            </a:fld>
            <a:endParaRPr lang="en-US"/>
          </a:p>
        </p:txBody>
      </p:sp>
      <p:sp>
        <p:nvSpPr>
          <p:cNvPr id="6" name="Footer Placeholder 5">
            <a:extLst>
              <a:ext uri="{FF2B5EF4-FFF2-40B4-BE49-F238E27FC236}">
                <a16:creationId xmlns:a16="http://schemas.microsoft.com/office/drawing/2014/main" id="{73FB31BF-C588-610C-7520-D439D25C2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0E43CB-37D1-3EDF-49CD-C5A7036036D2}"/>
              </a:ext>
            </a:extLst>
          </p:cNvPr>
          <p:cNvSpPr>
            <a:spLocks noGrp="1"/>
          </p:cNvSpPr>
          <p:nvPr>
            <p:ph type="sldNum" sz="quarter" idx="12"/>
          </p:nvPr>
        </p:nvSpPr>
        <p:spPr/>
        <p:txBody>
          <a:bodyPr/>
          <a:lstStyle/>
          <a:p>
            <a:fld id="{F0FC7C9B-B7D5-4010-9C81-8BA84B9ECEDA}" type="slidenum">
              <a:rPr lang="en-US" smtClean="0"/>
              <a:t>‹#›</a:t>
            </a:fld>
            <a:endParaRPr lang="en-US"/>
          </a:p>
        </p:txBody>
      </p:sp>
    </p:spTree>
    <p:extLst>
      <p:ext uri="{BB962C8B-B14F-4D97-AF65-F5344CB8AC3E}">
        <p14:creationId xmlns:p14="http://schemas.microsoft.com/office/powerpoint/2010/main" val="819272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AD779-59CD-BAA1-852E-2DE3B6344C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A9441A-1452-5407-BCA7-6799BB738A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7DD61D-123A-404D-3E0B-039CE5F391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CFE318-14F1-1DE9-A1E3-FA3A57AE6E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8E60EA-1A8F-2136-F90C-E64C7C4F26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805940-27BC-0DC5-40B2-CC16B2DD3C89}"/>
              </a:ext>
            </a:extLst>
          </p:cNvPr>
          <p:cNvSpPr>
            <a:spLocks noGrp="1"/>
          </p:cNvSpPr>
          <p:nvPr>
            <p:ph type="dt" sz="half" idx="10"/>
          </p:nvPr>
        </p:nvSpPr>
        <p:spPr/>
        <p:txBody>
          <a:bodyPr/>
          <a:lstStyle/>
          <a:p>
            <a:fld id="{F60C8716-D1F6-4D8B-8189-9E490E129A5C}" type="datetimeFigureOut">
              <a:rPr lang="en-US" smtClean="0"/>
              <a:t>9/11/2024</a:t>
            </a:fld>
            <a:endParaRPr lang="en-US"/>
          </a:p>
        </p:txBody>
      </p:sp>
      <p:sp>
        <p:nvSpPr>
          <p:cNvPr id="8" name="Footer Placeholder 7">
            <a:extLst>
              <a:ext uri="{FF2B5EF4-FFF2-40B4-BE49-F238E27FC236}">
                <a16:creationId xmlns:a16="http://schemas.microsoft.com/office/drawing/2014/main" id="{295B7DB2-982F-8EBD-46FF-114F380F95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59276A-1B21-9FCE-8449-AD6F38596E4A}"/>
              </a:ext>
            </a:extLst>
          </p:cNvPr>
          <p:cNvSpPr>
            <a:spLocks noGrp="1"/>
          </p:cNvSpPr>
          <p:nvPr>
            <p:ph type="sldNum" sz="quarter" idx="12"/>
          </p:nvPr>
        </p:nvSpPr>
        <p:spPr/>
        <p:txBody>
          <a:bodyPr/>
          <a:lstStyle/>
          <a:p>
            <a:fld id="{F0FC7C9B-B7D5-4010-9C81-8BA84B9ECEDA}" type="slidenum">
              <a:rPr lang="en-US" smtClean="0"/>
              <a:t>‹#›</a:t>
            </a:fld>
            <a:endParaRPr lang="en-US"/>
          </a:p>
        </p:txBody>
      </p:sp>
    </p:spTree>
    <p:extLst>
      <p:ext uri="{BB962C8B-B14F-4D97-AF65-F5344CB8AC3E}">
        <p14:creationId xmlns:p14="http://schemas.microsoft.com/office/powerpoint/2010/main" val="1362200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1A365-97D1-1BB3-0C44-F55741FF6A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EBC843-CF76-0FAA-056F-3F00AFE4A17A}"/>
              </a:ext>
            </a:extLst>
          </p:cNvPr>
          <p:cNvSpPr>
            <a:spLocks noGrp="1"/>
          </p:cNvSpPr>
          <p:nvPr>
            <p:ph type="dt" sz="half" idx="10"/>
          </p:nvPr>
        </p:nvSpPr>
        <p:spPr/>
        <p:txBody>
          <a:bodyPr/>
          <a:lstStyle/>
          <a:p>
            <a:fld id="{F60C8716-D1F6-4D8B-8189-9E490E129A5C}" type="datetimeFigureOut">
              <a:rPr lang="en-US" smtClean="0"/>
              <a:t>9/11/2024</a:t>
            </a:fld>
            <a:endParaRPr lang="en-US"/>
          </a:p>
        </p:txBody>
      </p:sp>
      <p:sp>
        <p:nvSpPr>
          <p:cNvPr id="4" name="Footer Placeholder 3">
            <a:extLst>
              <a:ext uri="{FF2B5EF4-FFF2-40B4-BE49-F238E27FC236}">
                <a16:creationId xmlns:a16="http://schemas.microsoft.com/office/drawing/2014/main" id="{940D4316-04BD-4C73-8B1F-EDBE8DCB8E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083FCA-63EC-951F-0573-0846611E1E41}"/>
              </a:ext>
            </a:extLst>
          </p:cNvPr>
          <p:cNvSpPr>
            <a:spLocks noGrp="1"/>
          </p:cNvSpPr>
          <p:nvPr>
            <p:ph type="sldNum" sz="quarter" idx="12"/>
          </p:nvPr>
        </p:nvSpPr>
        <p:spPr/>
        <p:txBody>
          <a:bodyPr/>
          <a:lstStyle/>
          <a:p>
            <a:fld id="{F0FC7C9B-B7D5-4010-9C81-8BA84B9ECEDA}" type="slidenum">
              <a:rPr lang="en-US" smtClean="0"/>
              <a:t>‹#›</a:t>
            </a:fld>
            <a:endParaRPr lang="en-US"/>
          </a:p>
        </p:txBody>
      </p:sp>
    </p:spTree>
    <p:extLst>
      <p:ext uri="{BB962C8B-B14F-4D97-AF65-F5344CB8AC3E}">
        <p14:creationId xmlns:p14="http://schemas.microsoft.com/office/powerpoint/2010/main" val="2494162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BCC377-7E5F-745B-154D-52B8E41FADCD}"/>
              </a:ext>
            </a:extLst>
          </p:cNvPr>
          <p:cNvSpPr>
            <a:spLocks noGrp="1"/>
          </p:cNvSpPr>
          <p:nvPr>
            <p:ph type="dt" sz="half" idx="10"/>
          </p:nvPr>
        </p:nvSpPr>
        <p:spPr/>
        <p:txBody>
          <a:bodyPr/>
          <a:lstStyle/>
          <a:p>
            <a:fld id="{F60C8716-D1F6-4D8B-8189-9E490E129A5C}" type="datetimeFigureOut">
              <a:rPr lang="en-US" smtClean="0"/>
              <a:t>9/11/2024</a:t>
            </a:fld>
            <a:endParaRPr lang="en-US"/>
          </a:p>
        </p:txBody>
      </p:sp>
      <p:sp>
        <p:nvSpPr>
          <p:cNvPr id="3" name="Footer Placeholder 2">
            <a:extLst>
              <a:ext uri="{FF2B5EF4-FFF2-40B4-BE49-F238E27FC236}">
                <a16:creationId xmlns:a16="http://schemas.microsoft.com/office/drawing/2014/main" id="{C22EFBCF-8117-4F02-9987-A33A0A36F9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A8C52E-9E6B-5F51-0F25-F2BACA71887F}"/>
              </a:ext>
            </a:extLst>
          </p:cNvPr>
          <p:cNvSpPr>
            <a:spLocks noGrp="1"/>
          </p:cNvSpPr>
          <p:nvPr>
            <p:ph type="sldNum" sz="quarter" idx="12"/>
          </p:nvPr>
        </p:nvSpPr>
        <p:spPr/>
        <p:txBody>
          <a:bodyPr/>
          <a:lstStyle/>
          <a:p>
            <a:fld id="{F0FC7C9B-B7D5-4010-9C81-8BA84B9ECEDA}" type="slidenum">
              <a:rPr lang="en-US" smtClean="0"/>
              <a:t>‹#›</a:t>
            </a:fld>
            <a:endParaRPr lang="en-US"/>
          </a:p>
        </p:txBody>
      </p:sp>
    </p:spTree>
    <p:extLst>
      <p:ext uri="{BB962C8B-B14F-4D97-AF65-F5344CB8AC3E}">
        <p14:creationId xmlns:p14="http://schemas.microsoft.com/office/powerpoint/2010/main" val="2912494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AAD3-ECF4-B24B-D5A2-AAE41CE5E9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990144-A0F8-E3B6-A8E8-20E8149212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2B3880-E963-D193-1088-11F15A970F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E57B5F-A30A-8A6C-CEB7-E83C3F9665D6}"/>
              </a:ext>
            </a:extLst>
          </p:cNvPr>
          <p:cNvSpPr>
            <a:spLocks noGrp="1"/>
          </p:cNvSpPr>
          <p:nvPr>
            <p:ph type="dt" sz="half" idx="10"/>
          </p:nvPr>
        </p:nvSpPr>
        <p:spPr/>
        <p:txBody>
          <a:bodyPr/>
          <a:lstStyle/>
          <a:p>
            <a:fld id="{F60C8716-D1F6-4D8B-8189-9E490E129A5C}" type="datetimeFigureOut">
              <a:rPr lang="en-US" smtClean="0"/>
              <a:t>9/11/2024</a:t>
            </a:fld>
            <a:endParaRPr lang="en-US"/>
          </a:p>
        </p:txBody>
      </p:sp>
      <p:sp>
        <p:nvSpPr>
          <p:cNvPr id="6" name="Footer Placeholder 5">
            <a:extLst>
              <a:ext uri="{FF2B5EF4-FFF2-40B4-BE49-F238E27FC236}">
                <a16:creationId xmlns:a16="http://schemas.microsoft.com/office/drawing/2014/main" id="{AE83F78C-935E-9867-0E7D-79D07DC48E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FAB6C6-D1D6-AA6D-E288-0CE43B66CA39}"/>
              </a:ext>
            </a:extLst>
          </p:cNvPr>
          <p:cNvSpPr>
            <a:spLocks noGrp="1"/>
          </p:cNvSpPr>
          <p:nvPr>
            <p:ph type="sldNum" sz="quarter" idx="12"/>
          </p:nvPr>
        </p:nvSpPr>
        <p:spPr/>
        <p:txBody>
          <a:bodyPr/>
          <a:lstStyle/>
          <a:p>
            <a:fld id="{F0FC7C9B-B7D5-4010-9C81-8BA84B9ECEDA}" type="slidenum">
              <a:rPr lang="en-US" smtClean="0"/>
              <a:t>‹#›</a:t>
            </a:fld>
            <a:endParaRPr lang="en-US"/>
          </a:p>
        </p:txBody>
      </p:sp>
    </p:spTree>
    <p:extLst>
      <p:ext uri="{BB962C8B-B14F-4D97-AF65-F5344CB8AC3E}">
        <p14:creationId xmlns:p14="http://schemas.microsoft.com/office/powerpoint/2010/main" val="3014679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96C49-8B80-5FFC-7141-DFA90C605C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8D1A01-2F41-A191-367C-3607816338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CFF9F7-3CF9-E9ED-C31F-30FC33ABC0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D5C580-1DA4-95E5-954A-91E1A94356F0}"/>
              </a:ext>
            </a:extLst>
          </p:cNvPr>
          <p:cNvSpPr>
            <a:spLocks noGrp="1"/>
          </p:cNvSpPr>
          <p:nvPr>
            <p:ph type="dt" sz="half" idx="10"/>
          </p:nvPr>
        </p:nvSpPr>
        <p:spPr/>
        <p:txBody>
          <a:bodyPr/>
          <a:lstStyle/>
          <a:p>
            <a:fld id="{F60C8716-D1F6-4D8B-8189-9E490E129A5C}" type="datetimeFigureOut">
              <a:rPr lang="en-US" smtClean="0"/>
              <a:t>9/11/2024</a:t>
            </a:fld>
            <a:endParaRPr lang="en-US"/>
          </a:p>
        </p:txBody>
      </p:sp>
      <p:sp>
        <p:nvSpPr>
          <p:cNvPr id="6" name="Footer Placeholder 5">
            <a:extLst>
              <a:ext uri="{FF2B5EF4-FFF2-40B4-BE49-F238E27FC236}">
                <a16:creationId xmlns:a16="http://schemas.microsoft.com/office/drawing/2014/main" id="{C45E6B0E-2C94-2EFA-07FC-717A501AEA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B617FA-CC6C-A67E-FF46-60694E9AAB79}"/>
              </a:ext>
            </a:extLst>
          </p:cNvPr>
          <p:cNvSpPr>
            <a:spLocks noGrp="1"/>
          </p:cNvSpPr>
          <p:nvPr>
            <p:ph type="sldNum" sz="quarter" idx="12"/>
          </p:nvPr>
        </p:nvSpPr>
        <p:spPr/>
        <p:txBody>
          <a:bodyPr/>
          <a:lstStyle/>
          <a:p>
            <a:fld id="{F0FC7C9B-B7D5-4010-9C81-8BA84B9ECEDA}" type="slidenum">
              <a:rPr lang="en-US" smtClean="0"/>
              <a:t>‹#›</a:t>
            </a:fld>
            <a:endParaRPr lang="en-US"/>
          </a:p>
        </p:txBody>
      </p:sp>
    </p:spTree>
    <p:extLst>
      <p:ext uri="{BB962C8B-B14F-4D97-AF65-F5344CB8AC3E}">
        <p14:creationId xmlns:p14="http://schemas.microsoft.com/office/powerpoint/2010/main" val="1418160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095959-6472-F557-2BE3-26C18D9E22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C1EC8C-FFF9-913F-ECA8-3E4B113241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98C503-F6AF-DE2F-A790-2E1975B252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60C8716-D1F6-4D8B-8189-9E490E129A5C}" type="datetimeFigureOut">
              <a:rPr lang="en-US" smtClean="0"/>
              <a:t>9/11/2024</a:t>
            </a:fld>
            <a:endParaRPr lang="en-US"/>
          </a:p>
        </p:txBody>
      </p:sp>
      <p:sp>
        <p:nvSpPr>
          <p:cNvPr id="5" name="Footer Placeholder 4">
            <a:extLst>
              <a:ext uri="{FF2B5EF4-FFF2-40B4-BE49-F238E27FC236}">
                <a16:creationId xmlns:a16="http://schemas.microsoft.com/office/drawing/2014/main" id="{6D675F1E-6155-8341-3D99-906804372F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2A98949-7BCB-D243-0709-DEDB094BF2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0FC7C9B-B7D5-4010-9C81-8BA84B9ECEDA}" type="slidenum">
              <a:rPr lang="en-US" smtClean="0"/>
              <a:t>‹#›</a:t>
            </a:fld>
            <a:endParaRPr lang="en-US"/>
          </a:p>
        </p:txBody>
      </p:sp>
    </p:spTree>
    <p:extLst>
      <p:ext uri="{BB962C8B-B14F-4D97-AF65-F5344CB8AC3E}">
        <p14:creationId xmlns:p14="http://schemas.microsoft.com/office/powerpoint/2010/main" val="1854805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jetbrains.com/phpstorm/"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image" Target="../media/image26.svg"/></Relationships>
</file>

<file path=ppt/slides/_rels/slide17.xml.rels><?xml version="1.0" encoding="UTF-8" standalone="yes"?>
<Relationships xmlns="http://schemas.openxmlformats.org/package/2006/relationships"><Relationship Id="rId2" Type="http://schemas.openxmlformats.org/officeDocument/2006/relationships/hyperlink" Target="vscode-file://vscode-app/c:/Users/johndohoney/AppData/Local/Programs/Microsoft%20VS%20Code/resources/app/out/vs/code/electron-sandbox/workbench/workbench.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blog/2023-05-17-how-github-copilot-is-getting-better-at-understanding-your-code/#how-github-copilot-understands-your-cod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bing.com/images/creat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117A5-1850-28F9-AD6E-79D5BCBA735B}"/>
              </a:ext>
            </a:extLst>
          </p:cNvPr>
          <p:cNvSpPr>
            <a:spLocks noGrp="1"/>
          </p:cNvSpPr>
          <p:nvPr>
            <p:ph type="ctrTitle"/>
          </p:nvPr>
        </p:nvSpPr>
        <p:spPr/>
        <p:txBody>
          <a:bodyPr/>
          <a:lstStyle/>
          <a:p>
            <a:r>
              <a:rPr lang="en-US" dirty="0"/>
              <a:t>GitHub Copilot on JetBrains</a:t>
            </a:r>
            <a:br>
              <a:rPr lang="en-US" dirty="0"/>
            </a:br>
            <a:r>
              <a:rPr lang="en-US" dirty="0"/>
              <a:t>PhpStorm</a:t>
            </a:r>
          </a:p>
        </p:txBody>
      </p:sp>
      <p:sp>
        <p:nvSpPr>
          <p:cNvPr id="3" name="Subtitle 2">
            <a:extLst>
              <a:ext uri="{FF2B5EF4-FFF2-40B4-BE49-F238E27FC236}">
                <a16:creationId xmlns:a16="http://schemas.microsoft.com/office/drawing/2014/main" id="{8118528D-0B2C-2708-8D37-95032C1724D3}"/>
              </a:ext>
            </a:extLst>
          </p:cNvPr>
          <p:cNvSpPr>
            <a:spLocks noGrp="1"/>
          </p:cNvSpPr>
          <p:nvPr>
            <p:ph type="subTitle" idx="1"/>
          </p:nvPr>
        </p:nvSpPr>
        <p:spPr/>
        <p:txBody>
          <a:bodyPr/>
          <a:lstStyle/>
          <a:p>
            <a:r>
              <a:rPr lang="en-US" dirty="0"/>
              <a:t>Presented By</a:t>
            </a:r>
          </a:p>
          <a:p>
            <a:r>
              <a:rPr lang="en-US" dirty="0"/>
              <a:t>John Dohoney, </a:t>
            </a:r>
            <a:r>
              <a:rPr lang="en-US" dirty="0" err="1"/>
              <a:t>Sr.CSA</a:t>
            </a:r>
            <a:endParaRPr lang="en-US" dirty="0"/>
          </a:p>
          <a:p>
            <a:r>
              <a:rPr lang="en-US" dirty="0"/>
              <a:t>CSU SDP-West</a:t>
            </a:r>
          </a:p>
        </p:txBody>
      </p:sp>
    </p:spTree>
    <p:extLst>
      <p:ext uri="{BB962C8B-B14F-4D97-AF65-F5344CB8AC3E}">
        <p14:creationId xmlns:p14="http://schemas.microsoft.com/office/powerpoint/2010/main" val="4272155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78FDC-D15F-3B6C-FDA6-DA9F710B2F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B8DBC9-F59E-419E-02AF-84AFEC0B8C4C}"/>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122C8234-A984-4D04-9E34-D8439BF64BE4}"/>
              </a:ext>
            </a:extLst>
          </p:cNvPr>
          <p:cNvSpPr>
            <a:spLocks noGrp="1"/>
          </p:cNvSpPr>
          <p:nvPr>
            <p:ph idx="1"/>
          </p:nvPr>
        </p:nvSpPr>
        <p:spPr>
          <a:xfrm>
            <a:off x="420624" y="1825625"/>
            <a:ext cx="5189344" cy="3973495"/>
          </a:xfrm>
        </p:spPr>
        <p:txBody>
          <a:bodyPr>
            <a:normAutofit/>
          </a:bodyPr>
          <a:lstStyle/>
          <a:p>
            <a:r>
              <a:rPr lang="en-US" dirty="0"/>
              <a:t>Now, evolve your drawing:</a:t>
            </a:r>
          </a:p>
          <a:p>
            <a:pPr lvl="1"/>
            <a:r>
              <a:rPr lang="en-US" dirty="0"/>
              <a:t>Prompt: pencil drawing of a remote island on a sunny day with sharks swimming around the island</a:t>
            </a:r>
          </a:p>
          <a:p>
            <a:pPr lvl="1"/>
            <a:endParaRPr lang="en-US" dirty="0"/>
          </a:p>
          <a:p>
            <a:pPr lvl="1"/>
            <a:r>
              <a:rPr lang="en-US" dirty="0"/>
              <a:t>Notice the Hallucination… (Do sharks Fly? )</a:t>
            </a:r>
          </a:p>
          <a:p>
            <a:pPr lvl="1"/>
            <a:endParaRPr lang="en-US" dirty="0"/>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E2580B5A-18BA-512B-C91B-CA181425CDA5}"/>
              </a:ext>
            </a:extLst>
          </p:cNvPr>
          <p:cNvSpPr>
            <a:spLocks noGrp="1"/>
          </p:cNvSpPr>
          <p:nvPr>
            <p:ph type="dt" sz="half" idx="10"/>
          </p:nvPr>
        </p:nvSpPr>
        <p:spPr/>
        <p:txBody>
          <a:bodyPr/>
          <a:lstStyle/>
          <a:p>
            <a:fld id="{57997BA6-BEF8-495F-ACCD-8D19769E4FC6}" type="datetime2">
              <a:rPr lang="en-US" smtClean="0"/>
              <a:t>Wednesday, September 11, 2024</a:t>
            </a:fld>
            <a:endParaRPr lang="en-US" dirty="0"/>
          </a:p>
        </p:txBody>
      </p:sp>
      <p:sp>
        <p:nvSpPr>
          <p:cNvPr id="5" name="Footer Placeholder 4">
            <a:extLst>
              <a:ext uri="{FF2B5EF4-FFF2-40B4-BE49-F238E27FC236}">
                <a16:creationId xmlns:a16="http://schemas.microsoft.com/office/drawing/2014/main" id="{23845905-8C50-F7F8-DAB9-FC270C0E0337}"/>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218C4BA5-9F67-0C90-38AE-C19731D6B79F}"/>
              </a:ext>
            </a:extLst>
          </p:cNvPr>
          <p:cNvSpPr>
            <a:spLocks noGrp="1"/>
          </p:cNvSpPr>
          <p:nvPr>
            <p:ph type="sldNum" sz="quarter" idx="12"/>
          </p:nvPr>
        </p:nvSpPr>
        <p:spPr/>
        <p:txBody>
          <a:bodyPr/>
          <a:lstStyle/>
          <a:p>
            <a:fld id="{7BE69E03-4804-4553-A1EC-F089884EF50F}" type="slidenum">
              <a:rPr lang="en-US" smtClean="0"/>
              <a:t>10</a:t>
            </a:fld>
            <a:endParaRPr lang="en-US"/>
          </a:p>
        </p:txBody>
      </p:sp>
      <p:pic>
        <p:nvPicPr>
          <p:cNvPr id="9" name="Picture 8">
            <a:extLst>
              <a:ext uri="{FF2B5EF4-FFF2-40B4-BE49-F238E27FC236}">
                <a16:creationId xmlns:a16="http://schemas.microsoft.com/office/drawing/2014/main" id="{AF81E6F4-AE82-CD45-277C-2AD11E48F43E}"/>
              </a:ext>
            </a:extLst>
          </p:cNvPr>
          <p:cNvPicPr>
            <a:picLocks noChangeAspect="1"/>
          </p:cNvPicPr>
          <p:nvPr/>
        </p:nvPicPr>
        <p:blipFill>
          <a:blip r:embed="rId2"/>
          <a:stretch>
            <a:fillRect/>
          </a:stretch>
        </p:blipFill>
        <p:spPr>
          <a:xfrm>
            <a:off x="6326002" y="1514091"/>
            <a:ext cx="4637654" cy="4596561"/>
          </a:xfrm>
          <a:prstGeom prst="rect">
            <a:avLst/>
          </a:prstGeom>
        </p:spPr>
      </p:pic>
      <p:cxnSp>
        <p:nvCxnSpPr>
          <p:cNvPr id="11" name="Straight Arrow Connector 10">
            <a:extLst>
              <a:ext uri="{FF2B5EF4-FFF2-40B4-BE49-F238E27FC236}">
                <a16:creationId xmlns:a16="http://schemas.microsoft.com/office/drawing/2014/main" id="{79930886-7F9C-3355-EC50-D24F11C8FA07}"/>
              </a:ext>
            </a:extLst>
          </p:cNvPr>
          <p:cNvCxnSpPr>
            <a:stCxn id="2" idx="3"/>
          </p:cNvCxnSpPr>
          <p:nvPr/>
        </p:nvCxnSpPr>
        <p:spPr>
          <a:xfrm flipH="1">
            <a:off x="10171611" y="1027907"/>
            <a:ext cx="764613" cy="1375659"/>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4709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E5FEF-8BCB-5114-7E67-98DF91928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A2F1F3-EDBF-6C71-DEAD-65BDB0348BBA}"/>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A4971CF8-C3E4-98D4-208D-C12D941B98A2}"/>
              </a:ext>
            </a:extLst>
          </p:cNvPr>
          <p:cNvSpPr>
            <a:spLocks noGrp="1"/>
          </p:cNvSpPr>
          <p:nvPr>
            <p:ph idx="1"/>
          </p:nvPr>
        </p:nvSpPr>
        <p:spPr>
          <a:xfrm>
            <a:off x="420624" y="1825625"/>
            <a:ext cx="5189344" cy="3973495"/>
          </a:xfrm>
        </p:spPr>
        <p:txBody>
          <a:bodyPr>
            <a:normAutofit/>
          </a:bodyPr>
          <a:lstStyle/>
          <a:p>
            <a:r>
              <a:rPr lang="en-US" dirty="0"/>
              <a:t>Further evolve your drawing:</a:t>
            </a:r>
          </a:p>
          <a:p>
            <a:pPr lvl="1"/>
            <a:r>
              <a:rPr lang="en-US" dirty="0"/>
              <a:t>Pretend you are Escher.  pencil drawing of a remote island on a sunny day with sharks swimming around the island in the water </a:t>
            </a:r>
          </a:p>
          <a:p>
            <a:pPr lvl="1"/>
            <a:endParaRPr lang="en-US" dirty="0"/>
          </a:p>
          <a:p>
            <a:pPr lvl="1"/>
            <a:r>
              <a:rPr lang="en-US" dirty="0"/>
              <a:t>I did not get recursion, but I did get reflection – pretty cool</a:t>
            </a:r>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9688DDDC-E1A7-9922-186C-E55DA77E18E6}"/>
              </a:ext>
            </a:extLst>
          </p:cNvPr>
          <p:cNvSpPr>
            <a:spLocks noGrp="1"/>
          </p:cNvSpPr>
          <p:nvPr>
            <p:ph type="dt" sz="half" idx="10"/>
          </p:nvPr>
        </p:nvSpPr>
        <p:spPr/>
        <p:txBody>
          <a:bodyPr/>
          <a:lstStyle/>
          <a:p>
            <a:fld id="{57997BA6-BEF8-495F-ACCD-8D19769E4FC6}" type="datetime2">
              <a:rPr lang="en-US" smtClean="0"/>
              <a:t>Wednesday, September 11, 2024</a:t>
            </a:fld>
            <a:endParaRPr lang="en-US" dirty="0"/>
          </a:p>
        </p:txBody>
      </p:sp>
      <p:sp>
        <p:nvSpPr>
          <p:cNvPr id="5" name="Footer Placeholder 4">
            <a:extLst>
              <a:ext uri="{FF2B5EF4-FFF2-40B4-BE49-F238E27FC236}">
                <a16:creationId xmlns:a16="http://schemas.microsoft.com/office/drawing/2014/main" id="{10415AC0-150E-BFF5-94DA-36D81187835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0A8A6F6-EC26-4BC3-4EE4-B9AACCF4F3A5}"/>
              </a:ext>
            </a:extLst>
          </p:cNvPr>
          <p:cNvSpPr>
            <a:spLocks noGrp="1"/>
          </p:cNvSpPr>
          <p:nvPr>
            <p:ph type="sldNum" sz="quarter" idx="12"/>
          </p:nvPr>
        </p:nvSpPr>
        <p:spPr/>
        <p:txBody>
          <a:bodyPr/>
          <a:lstStyle/>
          <a:p>
            <a:fld id="{7BE69E03-4804-4553-A1EC-F089884EF50F}" type="slidenum">
              <a:rPr lang="en-US" smtClean="0"/>
              <a:t>11</a:t>
            </a:fld>
            <a:endParaRPr lang="en-US"/>
          </a:p>
        </p:txBody>
      </p:sp>
      <p:pic>
        <p:nvPicPr>
          <p:cNvPr id="8" name="Picture 7">
            <a:extLst>
              <a:ext uri="{FF2B5EF4-FFF2-40B4-BE49-F238E27FC236}">
                <a16:creationId xmlns:a16="http://schemas.microsoft.com/office/drawing/2014/main" id="{321B5B38-7423-483B-F5CD-1743CFC3C7D6}"/>
              </a:ext>
            </a:extLst>
          </p:cNvPr>
          <p:cNvPicPr>
            <a:picLocks noChangeAspect="1"/>
          </p:cNvPicPr>
          <p:nvPr/>
        </p:nvPicPr>
        <p:blipFill>
          <a:blip r:embed="rId2"/>
          <a:stretch>
            <a:fillRect/>
          </a:stretch>
        </p:blipFill>
        <p:spPr>
          <a:xfrm>
            <a:off x="6344938" y="1573401"/>
            <a:ext cx="4591286" cy="4337273"/>
          </a:xfrm>
          <a:prstGeom prst="rect">
            <a:avLst/>
          </a:prstGeom>
        </p:spPr>
      </p:pic>
    </p:spTree>
    <p:extLst>
      <p:ext uri="{BB962C8B-B14F-4D97-AF65-F5344CB8AC3E}">
        <p14:creationId xmlns:p14="http://schemas.microsoft.com/office/powerpoint/2010/main" val="3652758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06354-55A1-8ED5-8B64-8FA2B262B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03D4D-D8A0-A469-1599-5BEF11BFF658}"/>
              </a:ext>
            </a:extLst>
          </p:cNvPr>
          <p:cNvSpPr>
            <a:spLocks noGrp="1"/>
          </p:cNvSpPr>
          <p:nvPr>
            <p:ph type="title"/>
          </p:nvPr>
        </p:nvSpPr>
        <p:spPr/>
        <p:txBody>
          <a:bodyPr/>
          <a:lstStyle/>
          <a:p>
            <a:r>
              <a:rPr lang="en-US" dirty="0"/>
              <a:t>Prompting Exercise – Conclusions</a:t>
            </a:r>
          </a:p>
        </p:txBody>
      </p:sp>
      <p:sp>
        <p:nvSpPr>
          <p:cNvPr id="3" name="Content Placeholder 2">
            <a:extLst>
              <a:ext uri="{FF2B5EF4-FFF2-40B4-BE49-F238E27FC236}">
                <a16:creationId xmlns:a16="http://schemas.microsoft.com/office/drawing/2014/main" id="{027A7A4B-0F70-4AA4-4893-1A7106D7961D}"/>
              </a:ext>
            </a:extLst>
          </p:cNvPr>
          <p:cNvSpPr>
            <a:spLocks noGrp="1"/>
          </p:cNvSpPr>
          <p:nvPr>
            <p:ph idx="1"/>
          </p:nvPr>
        </p:nvSpPr>
        <p:spPr>
          <a:xfrm>
            <a:off x="420624" y="1825625"/>
            <a:ext cx="5189344" cy="3973495"/>
          </a:xfrm>
        </p:spPr>
        <p:txBody>
          <a:bodyPr>
            <a:normAutofit/>
          </a:bodyPr>
          <a:lstStyle/>
          <a:p>
            <a:pPr lvl="1"/>
            <a:r>
              <a:rPr lang="en-US" dirty="0"/>
              <a:t>What can we conclude from this exercise?</a:t>
            </a:r>
          </a:p>
          <a:p>
            <a:pPr lvl="1"/>
            <a:r>
              <a:rPr lang="en-US" dirty="0"/>
              <a:t>How did prompting change your images?</a:t>
            </a:r>
          </a:p>
          <a:p>
            <a:pPr lvl="1"/>
            <a:r>
              <a:rPr lang="en-US" dirty="0"/>
              <a:t>How do you think this will work with code generation?</a:t>
            </a:r>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AB27B3F8-1D9E-AAD7-E98A-A3E7516F160D}"/>
              </a:ext>
            </a:extLst>
          </p:cNvPr>
          <p:cNvSpPr>
            <a:spLocks noGrp="1"/>
          </p:cNvSpPr>
          <p:nvPr>
            <p:ph type="dt" sz="half" idx="10"/>
          </p:nvPr>
        </p:nvSpPr>
        <p:spPr/>
        <p:txBody>
          <a:bodyPr/>
          <a:lstStyle/>
          <a:p>
            <a:fld id="{57997BA6-BEF8-495F-ACCD-8D19769E4FC6}" type="datetime2">
              <a:rPr lang="en-US" smtClean="0"/>
              <a:t>Wednesday, September 11, 2024</a:t>
            </a:fld>
            <a:endParaRPr lang="en-US" dirty="0"/>
          </a:p>
        </p:txBody>
      </p:sp>
      <p:sp>
        <p:nvSpPr>
          <p:cNvPr id="5" name="Footer Placeholder 4">
            <a:extLst>
              <a:ext uri="{FF2B5EF4-FFF2-40B4-BE49-F238E27FC236}">
                <a16:creationId xmlns:a16="http://schemas.microsoft.com/office/drawing/2014/main" id="{24645AE3-896C-D5A5-6A24-EED8C3EE7ABD}"/>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1428093-5C9D-32C5-68A2-43D315081AEA}"/>
              </a:ext>
            </a:extLst>
          </p:cNvPr>
          <p:cNvSpPr>
            <a:spLocks noGrp="1"/>
          </p:cNvSpPr>
          <p:nvPr>
            <p:ph type="sldNum" sz="quarter" idx="12"/>
          </p:nvPr>
        </p:nvSpPr>
        <p:spPr/>
        <p:txBody>
          <a:bodyPr/>
          <a:lstStyle/>
          <a:p>
            <a:fld id="{7BE69E03-4804-4553-A1EC-F089884EF50F}" type="slidenum">
              <a:rPr lang="en-US" smtClean="0"/>
              <a:t>12</a:t>
            </a:fld>
            <a:endParaRPr lang="en-US"/>
          </a:p>
        </p:txBody>
      </p:sp>
      <p:pic>
        <p:nvPicPr>
          <p:cNvPr id="11" name="Picture 10">
            <a:extLst>
              <a:ext uri="{FF2B5EF4-FFF2-40B4-BE49-F238E27FC236}">
                <a16:creationId xmlns:a16="http://schemas.microsoft.com/office/drawing/2014/main" id="{6E084E5F-D717-5372-D14B-EA1B46126C4F}"/>
              </a:ext>
            </a:extLst>
          </p:cNvPr>
          <p:cNvPicPr>
            <a:picLocks noChangeAspect="1"/>
          </p:cNvPicPr>
          <p:nvPr/>
        </p:nvPicPr>
        <p:blipFill>
          <a:blip r:embed="rId2"/>
          <a:stretch>
            <a:fillRect/>
          </a:stretch>
        </p:blipFill>
        <p:spPr>
          <a:xfrm>
            <a:off x="7372865" y="1715268"/>
            <a:ext cx="2866980" cy="2874322"/>
          </a:xfrm>
          <a:prstGeom prst="rect">
            <a:avLst/>
          </a:prstGeom>
        </p:spPr>
      </p:pic>
      <p:sp>
        <p:nvSpPr>
          <p:cNvPr id="13" name="Content Placeholder 2">
            <a:extLst>
              <a:ext uri="{FF2B5EF4-FFF2-40B4-BE49-F238E27FC236}">
                <a16:creationId xmlns:a16="http://schemas.microsoft.com/office/drawing/2014/main" id="{16D4768E-0D36-4415-B1A1-E11F17A67A16}"/>
              </a:ext>
            </a:extLst>
          </p:cNvPr>
          <p:cNvSpPr txBox="1">
            <a:spLocks/>
          </p:cNvSpPr>
          <p:nvPr/>
        </p:nvSpPr>
        <p:spPr>
          <a:xfrm>
            <a:off x="6894162" y="4709881"/>
            <a:ext cx="3946902" cy="7842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400" dirty="0"/>
              <a:t>pretend you are Escher.  watercolor of a remote island on a sunny day with sharks swimming around the island in the water </a:t>
            </a:r>
          </a:p>
          <a:p>
            <a:endParaRPr lang="en-US" i="1" dirty="0">
              <a:solidFill>
                <a:srgbClr val="242424"/>
              </a:solidFill>
              <a:latin typeface="source-serif-pro"/>
            </a:endParaRPr>
          </a:p>
          <a:p>
            <a:endParaRPr lang="en-US" i="1" dirty="0">
              <a:solidFill>
                <a:srgbClr val="242424"/>
              </a:solidFill>
              <a:latin typeface="source-serif-pro"/>
            </a:endParaRPr>
          </a:p>
        </p:txBody>
      </p:sp>
    </p:spTree>
    <p:extLst>
      <p:ext uri="{BB962C8B-B14F-4D97-AF65-F5344CB8AC3E}">
        <p14:creationId xmlns:p14="http://schemas.microsoft.com/office/powerpoint/2010/main" val="3732961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B9D39-D5E7-B58B-3764-FAEE0673DF81}"/>
              </a:ext>
            </a:extLst>
          </p:cNvPr>
          <p:cNvSpPr>
            <a:spLocks noGrp="1"/>
          </p:cNvSpPr>
          <p:nvPr>
            <p:ph type="title"/>
          </p:nvPr>
        </p:nvSpPr>
        <p:spPr/>
        <p:txBody>
          <a:bodyPr/>
          <a:lstStyle/>
          <a:p>
            <a:r>
              <a:rPr lang="en-US" dirty="0"/>
              <a:t>Download PhpStorm</a:t>
            </a:r>
          </a:p>
        </p:txBody>
      </p:sp>
      <p:sp>
        <p:nvSpPr>
          <p:cNvPr id="3" name="Content Placeholder 2">
            <a:extLst>
              <a:ext uri="{FF2B5EF4-FFF2-40B4-BE49-F238E27FC236}">
                <a16:creationId xmlns:a16="http://schemas.microsoft.com/office/drawing/2014/main" id="{0E162D36-C23D-8A17-894C-81CD0DE630A5}"/>
              </a:ext>
            </a:extLst>
          </p:cNvPr>
          <p:cNvSpPr>
            <a:spLocks noGrp="1"/>
          </p:cNvSpPr>
          <p:nvPr>
            <p:ph idx="1"/>
          </p:nvPr>
        </p:nvSpPr>
        <p:spPr>
          <a:xfrm>
            <a:off x="3539607" y="6204321"/>
            <a:ext cx="5465323" cy="577107"/>
          </a:xfrm>
        </p:spPr>
        <p:txBody>
          <a:bodyPr>
            <a:normAutofit fontScale="85000" lnSpcReduction="10000"/>
          </a:bodyPr>
          <a:lstStyle/>
          <a:p>
            <a:r>
              <a:rPr lang="en-US" dirty="0">
                <a:hlinkClick r:id="rId2"/>
              </a:rPr>
              <a:t>PhpStorm: The PHP IDE by JetBrains</a:t>
            </a:r>
            <a:endParaRPr lang="en-US" dirty="0"/>
          </a:p>
        </p:txBody>
      </p:sp>
      <p:pic>
        <p:nvPicPr>
          <p:cNvPr id="5" name="Picture 4">
            <a:extLst>
              <a:ext uri="{FF2B5EF4-FFF2-40B4-BE49-F238E27FC236}">
                <a16:creationId xmlns:a16="http://schemas.microsoft.com/office/drawing/2014/main" id="{5EF5B952-1F77-6FF3-CAA2-E888C1B01F32}"/>
              </a:ext>
            </a:extLst>
          </p:cNvPr>
          <p:cNvPicPr>
            <a:picLocks noChangeAspect="1"/>
          </p:cNvPicPr>
          <p:nvPr/>
        </p:nvPicPr>
        <p:blipFill>
          <a:blip r:embed="rId3"/>
          <a:stretch>
            <a:fillRect/>
          </a:stretch>
        </p:blipFill>
        <p:spPr>
          <a:xfrm>
            <a:off x="2941426" y="1318409"/>
            <a:ext cx="6309148" cy="4637695"/>
          </a:xfrm>
          <a:prstGeom prst="rect">
            <a:avLst/>
          </a:prstGeom>
        </p:spPr>
      </p:pic>
      <p:pic>
        <p:nvPicPr>
          <p:cNvPr id="7" name="Picture 6">
            <a:extLst>
              <a:ext uri="{FF2B5EF4-FFF2-40B4-BE49-F238E27FC236}">
                <a16:creationId xmlns:a16="http://schemas.microsoft.com/office/drawing/2014/main" id="{5A8047F2-C485-C240-0D5D-8D592208882F}"/>
              </a:ext>
            </a:extLst>
          </p:cNvPr>
          <p:cNvPicPr>
            <a:picLocks noChangeAspect="1"/>
          </p:cNvPicPr>
          <p:nvPr/>
        </p:nvPicPr>
        <p:blipFill>
          <a:blip r:embed="rId4"/>
          <a:stretch>
            <a:fillRect/>
          </a:stretch>
        </p:blipFill>
        <p:spPr>
          <a:xfrm>
            <a:off x="398834" y="2125494"/>
            <a:ext cx="4601217" cy="3581900"/>
          </a:xfrm>
          <a:prstGeom prst="rect">
            <a:avLst/>
          </a:prstGeom>
        </p:spPr>
      </p:pic>
      <p:pic>
        <p:nvPicPr>
          <p:cNvPr id="9" name="Picture 8">
            <a:extLst>
              <a:ext uri="{FF2B5EF4-FFF2-40B4-BE49-F238E27FC236}">
                <a16:creationId xmlns:a16="http://schemas.microsoft.com/office/drawing/2014/main" id="{2EB30C6D-2DCA-F985-B27A-6BB9802EA0D1}"/>
              </a:ext>
            </a:extLst>
          </p:cNvPr>
          <p:cNvPicPr>
            <a:picLocks noChangeAspect="1"/>
          </p:cNvPicPr>
          <p:nvPr/>
        </p:nvPicPr>
        <p:blipFill>
          <a:blip r:embed="rId5"/>
          <a:stretch>
            <a:fillRect/>
          </a:stretch>
        </p:blipFill>
        <p:spPr>
          <a:xfrm>
            <a:off x="5503937" y="1938905"/>
            <a:ext cx="4706007" cy="3581900"/>
          </a:xfrm>
          <a:prstGeom prst="rect">
            <a:avLst/>
          </a:prstGeom>
        </p:spPr>
      </p:pic>
    </p:spTree>
    <p:extLst>
      <p:ext uri="{BB962C8B-B14F-4D97-AF65-F5344CB8AC3E}">
        <p14:creationId xmlns:p14="http://schemas.microsoft.com/office/powerpoint/2010/main" val="348866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2" presetClass="exit" presetSubtype="4" fill="hold" nodeType="withEffect">
                                  <p:stCondLst>
                                    <p:cond delay="0"/>
                                  </p:stCondLst>
                                  <p:childTnLst>
                                    <p:animEffect transition="out" filter="wipe(down)">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xit" presetSubtype="0" fill="hold" nodeType="with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22181-16F7-8B75-C37D-48DB540BCD3E}"/>
              </a:ext>
            </a:extLst>
          </p:cNvPr>
          <p:cNvSpPr>
            <a:spLocks noGrp="1"/>
          </p:cNvSpPr>
          <p:nvPr>
            <p:ph type="title"/>
          </p:nvPr>
        </p:nvSpPr>
        <p:spPr/>
        <p:txBody>
          <a:bodyPr/>
          <a:lstStyle/>
          <a:p>
            <a:r>
              <a:rPr lang="en-US" dirty="0"/>
              <a:t>License Activation</a:t>
            </a:r>
          </a:p>
        </p:txBody>
      </p:sp>
      <p:pic>
        <p:nvPicPr>
          <p:cNvPr id="9" name="Content Placeholder 8" descr="A screenshot of a computer&#10;&#10;Description automatically generated">
            <a:extLst>
              <a:ext uri="{FF2B5EF4-FFF2-40B4-BE49-F238E27FC236}">
                <a16:creationId xmlns:a16="http://schemas.microsoft.com/office/drawing/2014/main" id="{4EFA1313-2017-F3B2-50CC-1784FA0BEB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62360" y="392204"/>
            <a:ext cx="3722729" cy="2481821"/>
          </a:xfrm>
        </p:spPr>
      </p:pic>
      <p:pic>
        <p:nvPicPr>
          <p:cNvPr id="5" name="Picture 4">
            <a:extLst>
              <a:ext uri="{FF2B5EF4-FFF2-40B4-BE49-F238E27FC236}">
                <a16:creationId xmlns:a16="http://schemas.microsoft.com/office/drawing/2014/main" id="{BA2ECFC3-7F0C-299B-8E46-30A167CA012D}"/>
              </a:ext>
            </a:extLst>
          </p:cNvPr>
          <p:cNvPicPr>
            <a:picLocks noChangeAspect="1"/>
          </p:cNvPicPr>
          <p:nvPr/>
        </p:nvPicPr>
        <p:blipFill>
          <a:blip r:embed="rId3"/>
          <a:stretch>
            <a:fillRect/>
          </a:stretch>
        </p:blipFill>
        <p:spPr>
          <a:xfrm>
            <a:off x="838200" y="1306831"/>
            <a:ext cx="3891439" cy="4495934"/>
          </a:xfrm>
          <a:prstGeom prst="rect">
            <a:avLst/>
          </a:prstGeom>
        </p:spPr>
      </p:pic>
      <p:pic>
        <p:nvPicPr>
          <p:cNvPr id="7" name="Picture 6">
            <a:extLst>
              <a:ext uri="{FF2B5EF4-FFF2-40B4-BE49-F238E27FC236}">
                <a16:creationId xmlns:a16="http://schemas.microsoft.com/office/drawing/2014/main" id="{5AA27FC2-62C6-9BC0-5D4A-4C6387A0F1E0}"/>
              </a:ext>
            </a:extLst>
          </p:cNvPr>
          <p:cNvPicPr>
            <a:picLocks noChangeAspect="1"/>
          </p:cNvPicPr>
          <p:nvPr/>
        </p:nvPicPr>
        <p:blipFill>
          <a:blip r:embed="rId4"/>
          <a:stretch>
            <a:fillRect/>
          </a:stretch>
        </p:blipFill>
        <p:spPr>
          <a:xfrm>
            <a:off x="4341826" y="2047772"/>
            <a:ext cx="6784769" cy="4046521"/>
          </a:xfrm>
          <a:prstGeom prst="rect">
            <a:avLst/>
          </a:prstGeom>
        </p:spPr>
      </p:pic>
      <p:pic>
        <p:nvPicPr>
          <p:cNvPr id="11" name="Picture 10">
            <a:extLst>
              <a:ext uri="{FF2B5EF4-FFF2-40B4-BE49-F238E27FC236}">
                <a16:creationId xmlns:a16="http://schemas.microsoft.com/office/drawing/2014/main" id="{209E9BE3-24D0-7AC9-9C58-7E298DD51409}"/>
              </a:ext>
            </a:extLst>
          </p:cNvPr>
          <p:cNvPicPr>
            <a:picLocks noChangeAspect="1"/>
          </p:cNvPicPr>
          <p:nvPr/>
        </p:nvPicPr>
        <p:blipFill>
          <a:blip r:embed="rId5"/>
          <a:stretch>
            <a:fillRect/>
          </a:stretch>
        </p:blipFill>
        <p:spPr>
          <a:xfrm>
            <a:off x="1683517" y="1712289"/>
            <a:ext cx="6418097" cy="3825071"/>
          </a:xfrm>
          <a:prstGeom prst="rect">
            <a:avLst/>
          </a:prstGeom>
        </p:spPr>
      </p:pic>
      <p:pic>
        <p:nvPicPr>
          <p:cNvPr id="23" name="Picture 22" descr="A screenshot of a computer&#10;&#10;Description automatically generated">
            <a:extLst>
              <a:ext uri="{FF2B5EF4-FFF2-40B4-BE49-F238E27FC236}">
                <a16:creationId xmlns:a16="http://schemas.microsoft.com/office/drawing/2014/main" id="{988D4DFF-1730-A86C-2E99-AFAC37D05E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1770" y="2608068"/>
            <a:ext cx="5664200" cy="3327400"/>
          </a:xfrm>
          <a:prstGeom prst="rect">
            <a:avLst/>
          </a:prstGeom>
        </p:spPr>
      </p:pic>
    </p:spTree>
    <p:extLst>
      <p:ext uri="{BB962C8B-B14F-4D97-AF65-F5344CB8AC3E}">
        <p14:creationId xmlns:p14="http://schemas.microsoft.com/office/powerpoint/2010/main" val="27503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0"/>
                            </p:stCondLst>
                            <p:childTnLst>
                              <p:par>
                                <p:cTn id="18" presetID="1" presetClass="exit" presetSubtype="0" fill="hold" nodeType="afterEffect">
                                  <p:stCondLst>
                                    <p:cond delay="0"/>
                                  </p:stCondLst>
                                  <p:childTnLst>
                                    <p:set>
                                      <p:cBhvr>
                                        <p:cTn id="19" dur="1" fill="hold">
                                          <p:stCondLst>
                                            <p:cond delay="0"/>
                                          </p:stCondLst>
                                        </p:cTn>
                                        <p:tgtEl>
                                          <p:spTgt spid="11"/>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par>
                          <p:cTn id="24" fill="hold">
                            <p:stCondLst>
                              <p:cond delay="0"/>
                            </p:stCondLst>
                            <p:childTnLst>
                              <p:par>
                                <p:cTn id="25" presetID="1" presetClass="exit" presetSubtype="0" fill="hold" nodeType="after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par>
                          <p:cTn id="31" fill="hold">
                            <p:stCondLst>
                              <p:cond delay="0"/>
                            </p:stCondLst>
                            <p:childTnLst>
                              <p:par>
                                <p:cTn id="32" presetID="1" presetClass="exit" presetSubtype="0" fill="hold" nodeType="afterEffect">
                                  <p:stCondLst>
                                    <p:cond delay="0"/>
                                  </p:stCondLst>
                                  <p:childTnLst>
                                    <p:set>
                                      <p:cBhvr>
                                        <p:cTn id="33"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15FB-A98B-47CC-EBF5-98257F2CBC14}"/>
              </a:ext>
            </a:extLst>
          </p:cNvPr>
          <p:cNvSpPr>
            <a:spLocks noGrp="1"/>
          </p:cNvSpPr>
          <p:nvPr>
            <p:ph type="title"/>
          </p:nvPr>
        </p:nvSpPr>
        <p:spPr/>
        <p:txBody>
          <a:bodyPr/>
          <a:lstStyle/>
          <a:p>
            <a:r>
              <a:rPr lang="en-US" dirty="0"/>
              <a:t>Install CoPilot Plugin</a:t>
            </a:r>
          </a:p>
        </p:txBody>
      </p:sp>
      <p:pic>
        <p:nvPicPr>
          <p:cNvPr id="5" name="Picture 4">
            <a:extLst>
              <a:ext uri="{FF2B5EF4-FFF2-40B4-BE49-F238E27FC236}">
                <a16:creationId xmlns:a16="http://schemas.microsoft.com/office/drawing/2014/main" id="{BCF8A922-045D-7FDE-22B8-281E3EA48055}"/>
              </a:ext>
            </a:extLst>
          </p:cNvPr>
          <p:cNvPicPr>
            <a:picLocks noChangeAspect="1"/>
          </p:cNvPicPr>
          <p:nvPr/>
        </p:nvPicPr>
        <p:blipFill>
          <a:blip r:embed="rId2"/>
          <a:stretch>
            <a:fillRect/>
          </a:stretch>
        </p:blipFill>
        <p:spPr>
          <a:xfrm>
            <a:off x="838200" y="1395963"/>
            <a:ext cx="7325117" cy="5462037"/>
          </a:xfrm>
          <a:prstGeom prst="rect">
            <a:avLst/>
          </a:prstGeom>
        </p:spPr>
      </p:pic>
      <p:pic>
        <p:nvPicPr>
          <p:cNvPr id="7" name="Picture 6">
            <a:extLst>
              <a:ext uri="{FF2B5EF4-FFF2-40B4-BE49-F238E27FC236}">
                <a16:creationId xmlns:a16="http://schemas.microsoft.com/office/drawing/2014/main" id="{D39FADB4-856A-97E5-D0B0-3D6016FE5489}"/>
              </a:ext>
            </a:extLst>
          </p:cNvPr>
          <p:cNvPicPr>
            <a:picLocks noChangeAspect="1"/>
          </p:cNvPicPr>
          <p:nvPr/>
        </p:nvPicPr>
        <p:blipFill>
          <a:blip r:embed="rId3"/>
          <a:stretch>
            <a:fillRect/>
          </a:stretch>
        </p:blipFill>
        <p:spPr>
          <a:xfrm>
            <a:off x="4611968" y="1835138"/>
            <a:ext cx="5416602" cy="4019308"/>
          </a:xfrm>
          <a:prstGeom prst="rect">
            <a:avLst/>
          </a:prstGeom>
        </p:spPr>
      </p:pic>
      <p:pic>
        <p:nvPicPr>
          <p:cNvPr id="9" name="Picture 8">
            <a:extLst>
              <a:ext uri="{FF2B5EF4-FFF2-40B4-BE49-F238E27FC236}">
                <a16:creationId xmlns:a16="http://schemas.microsoft.com/office/drawing/2014/main" id="{9BCA1ED2-90B0-562C-F049-0E8D3B8C4FCF}"/>
              </a:ext>
            </a:extLst>
          </p:cNvPr>
          <p:cNvPicPr>
            <a:picLocks noChangeAspect="1"/>
          </p:cNvPicPr>
          <p:nvPr/>
        </p:nvPicPr>
        <p:blipFill>
          <a:blip r:embed="rId4"/>
          <a:stretch>
            <a:fillRect/>
          </a:stretch>
        </p:blipFill>
        <p:spPr>
          <a:xfrm>
            <a:off x="2573104" y="2272718"/>
            <a:ext cx="4858428" cy="3391373"/>
          </a:xfrm>
          <a:prstGeom prst="rect">
            <a:avLst/>
          </a:prstGeom>
        </p:spPr>
      </p:pic>
    </p:spTree>
    <p:extLst>
      <p:ext uri="{BB962C8B-B14F-4D97-AF65-F5344CB8AC3E}">
        <p14:creationId xmlns:p14="http://schemas.microsoft.com/office/powerpoint/2010/main" val="215996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4AADC8-5C44-A8AC-4664-DDB6AF4BA6E2}"/>
              </a:ext>
            </a:extLst>
          </p:cNvPr>
          <p:cNvPicPr>
            <a:picLocks noChangeAspect="1"/>
          </p:cNvPicPr>
          <p:nvPr/>
        </p:nvPicPr>
        <p:blipFill>
          <a:blip r:embed="rId2"/>
          <a:stretch>
            <a:fillRect/>
          </a:stretch>
        </p:blipFill>
        <p:spPr>
          <a:xfrm>
            <a:off x="1194672" y="2564378"/>
            <a:ext cx="3419952" cy="2848373"/>
          </a:xfrm>
          <a:prstGeom prst="rect">
            <a:avLst/>
          </a:prstGeom>
        </p:spPr>
      </p:pic>
      <p:cxnSp>
        <p:nvCxnSpPr>
          <p:cNvPr id="11" name="Straight Arrow Connector 10">
            <a:extLst>
              <a:ext uri="{FF2B5EF4-FFF2-40B4-BE49-F238E27FC236}">
                <a16:creationId xmlns:a16="http://schemas.microsoft.com/office/drawing/2014/main" id="{2B356A7B-EF4A-0A36-ACA5-616B70FB3483}"/>
              </a:ext>
            </a:extLst>
          </p:cNvPr>
          <p:cNvCxnSpPr>
            <a:cxnSpLocks/>
          </p:cNvCxnSpPr>
          <p:nvPr/>
        </p:nvCxnSpPr>
        <p:spPr>
          <a:xfrm>
            <a:off x="1194672" y="2434281"/>
            <a:ext cx="872123" cy="65964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 name="Title 1">
            <a:extLst>
              <a:ext uri="{FF2B5EF4-FFF2-40B4-BE49-F238E27FC236}">
                <a16:creationId xmlns:a16="http://schemas.microsoft.com/office/drawing/2014/main" id="{BDF1EB4A-EF72-D571-E4D4-F8D6326D7C22}"/>
              </a:ext>
            </a:extLst>
          </p:cNvPr>
          <p:cNvSpPr>
            <a:spLocks noGrp="1"/>
          </p:cNvSpPr>
          <p:nvPr>
            <p:ph type="title"/>
          </p:nvPr>
        </p:nvSpPr>
        <p:spPr/>
        <p:txBody>
          <a:bodyPr/>
          <a:lstStyle/>
          <a:p>
            <a:r>
              <a:rPr lang="en-US" dirty="0"/>
              <a:t>Use CoPilot Chat</a:t>
            </a:r>
          </a:p>
        </p:txBody>
      </p:sp>
      <p:pic>
        <p:nvPicPr>
          <p:cNvPr id="7" name="Graphic 6" descr="Badge 1 with solid fill">
            <a:extLst>
              <a:ext uri="{FF2B5EF4-FFF2-40B4-BE49-F238E27FC236}">
                <a16:creationId xmlns:a16="http://schemas.microsoft.com/office/drawing/2014/main" id="{848579EA-4A20-582F-484E-7DF137166A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2211" y="1768836"/>
            <a:ext cx="914400" cy="914400"/>
          </a:xfrm>
          <a:prstGeom prst="rect">
            <a:avLst/>
          </a:prstGeom>
        </p:spPr>
      </p:pic>
      <p:pic>
        <p:nvPicPr>
          <p:cNvPr id="14" name="Picture 13">
            <a:extLst>
              <a:ext uri="{FF2B5EF4-FFF2-40B4-BE49-F238E27FC236}">
                <a16:creationId xmlns:a16="http://schemas.microsoft.com/office/drawing/2014/main" id="{D580FEA1-ECAA-706F-774C-96BF9AB067CF}"/>
              </a:ext>
            </a:extLst>
          </p:cNvPr>
          <p:cNvPicPr>
            <a:picLocks noChangeAspect="1"/>
          </p:cNvPicPr>
          <p:nvPr/>
        </p:nvPicPr>
        <p:blipFill>
          <a:blip r:embed="rId5"/>
          <a:stretch>
            <a:fillRect/>
          </a:stretch>
        </p:blipFill>
        <p:spPr>
          <a:xfrm>
            <a:off x="5619578" y="1742787"/>
            <a:ext cx="6223686" cy="4750088"/>
          </a:xfrm>
          <a:prstGeom prst="rect">
            <a:avLst/>
          </a:prstGeom>
        </p:spPr>
      </p:pic>
      <p:cxnSp>
        <p:nvCxnSpPr>
          <p:cNvPr id="16" name="Straight Arrow Connector 15">
            <a:extLst>
              <a:ext uri="{FF2B5EF4-FFF2-40B4-BE49-F238E27FC236}">
                <a16:creationId xmlns:a16="http://schemas.microsoft.com/office/drawing/2014/main" id="{2F113709-9D25-042A-043F-6B5601D95FB6}"/>
              </a:ext>
            </a:extLst>
          </p:cNvPr>
          <p:cNvCxnSpPr/>
          <p:nvPr/>
        </p:nvCxnSpPr>
        <p:spPr>
          <a:xfrm flipV="1">
            <a:off x="949411" y="5239265"/>
            <a:ext cx="1031229" cy="80318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9" name="Graphic 8" descr="Badge with solid fill">
            <a:extLst>
              <a:ext uri="{FF2B5EF4-FFF2-40B4-BE49-F238E27FC236}">
                <a16:creationId xmlns:a16="http://schemas.microsoft.com/office/drawing/2014/main" id="{3CE9B185-103C-5CA6-90FD-9D01AFF8BC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3779" y="5829241"/>
            <a:ext cx="914400" cy="914400"/>
          </a:xfrm>
          <a:prstGeom prst="rect">
            <a:avLst/>
          </a:prstGeom>
        </p:spPr>
      </p:pic>
      <p:cxnSp>
        <p:nvCxnSpPr>
          <p:cNvPr id="20" name="Straight Arrow Connector 19">
            <a:extLst>
              <a:ext uri="{FF2B5EF4-FFF2-40B4-BE49-F238E27FC236}">
                <a16:creationId xmlns:a16="http://schemas.microsoft.com/office/drawing/2014/main" id="{FD9B8E70-A293-F7FF-8CAF-42B1D3F80A50}"/>
              </a:ext>
            </a:extLst>
          </p:cNvPr>
          <p:cNvCxnSpPr/>
          <p:nvPr/>
        </p:nvCxnSpPr>
        <p:spPr>
          <a:xfrm flipH="1">
            <a:off x="9144000" y="1259538"/>
            <a:ext cx="1964724" cy="285829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8" name="Graphic 17" descr="Badge 3 with solid fill">
            <a:extLst>
              <a:ext uri="{FF2B5EF4-FFF2-40B4-BE49-F238E27FC236}">
                <a16:creationId xmlns:a16="http://schemas.microsoft.com/office/drawing/2014/main" id="{5F5FA075-0F43-4095-09EA-B66DB7DA33A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59989" y="570706"/>
            <a:ext cx="914400" cy="914400"/>
          </a:xfrm>
          <a:prstGeom prst="rect">
            <a:avLst/>
          </a:prstGeom>
        </p:spPr>
      </p:pic>
      <p:sp>
        <p:nvSpPr>
          <p:cNvPr id="23" name="TextBox 22">
            <a:extLst>
              <a:ext uri="{FF2B5EF4-FFF2-40B4-BE49-F238E27FC236}">
                <a16:creationId xmlns:a16="http://schemas.microsoft.com/office/drawing/2014/main" id="{FBC97998-F6C2-7437-8306-D310924C7F06}"/>
              </a:ext>
            </a:extLst>
          </p:cNvPr>
          <p:cNvSpPr txBox="1"/>
          <p:nvPr/>
        </p:nvSpPr>
        <p:spPr>
          <a:xfrm>
            <a:off x="1465025" y="1768836"/>
            <a:ext cx="2958694" cy="369332"/>
          </a:xfrm>
          <a:prstGeom prst="rect">
            <a:avLst/>
          </a:prstGeom>
          <a:noFill/>
        </p:spPr>
        <p:txBody>
          <a:bodyPr wrap="square" rtlCol="0">
            <a:spAutoFit/>
          </a:bodyPr>
          <a:lstStyle/>
          <a:p>
            <a:r>
              <a:rPr lang="en-US" dirty="0"/>
              <a:t>Status after </a:t>
            </a:r>
            <a:r>
              <a:rPr lang="en-US" dirty="0" err="1"/>
              <a:t>Github</a:t>
            </a:r>
            <a:r>
              <a:rPr lang="en-US" dirty="0"/>
              <a:t> Login</a:t>
            </a:r>
          </a:p>
        </p:txBody>
      </p:sp>
      <p:sp>
        <p:nvSpPr>
          <p:cNvPr id="24" name="TextBox 23">
            <a:extLst>
              <a:ext uri="{FF2B5EF4-FFF2-40B4-BE49-F238E27FC236}">
                <a16:creationId xmlns:a16="http://schemas.microsoft.com/office/drawing/2014/main" id="{F76C1958-D293-915A-6F34-64F6C337555D}"/>
              </a:ext>
            </a:extLst>
          </p:cNvPr>
          <p:cNvSpPr txBox="1"/>
          <p:nvPr/>
        </p:nvSpPr>
        <p:spPr>
          <a:xfrm>
            <a:off x="1278179" y="6055268"/>
            <a:ext cx="2958694" cy="369332"/>
          </a:xfrm>
          <a:prstGeom prst="rect">
            <a:avLst/>
          </a:prstGeom>
          <a:noFill/>
        </p:spPr>
        <p:txBody>
          <a:bodyPr wrap="square" rtlCol="0">
            <a:spAutoFit/>
          </a:bodyPr>
          <a:lstStyle/>
          <a:p>
            <a:r>
              <a:rPr lang="en-US" dirty="0"/>
              <a:t>Activates CoPilot Chat</a:t>
            </a:r>
          </a:p>
        </p:txBody>
      </p:sp>
      <p:sp>
        <p:nvSpPr>
          <p:cNvPr id="25" name="TextBox 24">
            <a:extLst>
              <a:ext uri="{FF2B5EF4-FFF2-40B4-BE49-F238E27FC236}">
                <a16:creationId xmlns:a16="http://schemas.microsoft.com/office/drawing/2014/main" id="{6E66D423-1A40-B0F1-F6AE-AA0B28B226F8}"/>
              </a:ext>
            </a:extLst>
          </p:cNvPr>
          <p:cNvSpPr txBox="1"/>
          <p:nvPr/>
        </p:nvSpPr>
        <p:spPr>
          <a:xfrm>
            <a:off x="7361632" y="704740"/>
            <a:ext cx="2958694" cy="646331"/>
          </a:xfrm>
          <a:prstGeom prst="rect">
            <a:avLst/>
          </a:prstGeom>
          <a:noFill/>
        </p:spPr>
        <p:txBody>
          <a:bodyPr wrap="square" rtlCol="0">
            <a:spAutoFit/>
          </a:bodyPr>
          <a:lstStyle/>
          <a:p>
            <a:r>
              <a:rPr lang="en-US" dirty="0"/>
              <a:t>Prompt Copilot to perform a development task</a:t>
            </a:r>
          </a:p>
        </p:txBody>
      </p:sp>
    </p:spTree>
    <p:extLst>
      <p:ext uri="{BB962C8B-B14F-4D97-AF65-F5344CB8AC3E}">
        <p14:creationId xmlns:p14="http://schemas.microsoft.com/office/powerpoint/2010/main" val="11365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A5350-BF6B-3102-C4CC-446A6FDEB8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8FD5A-3C09-FCD6-5F95-3F973DFBEA08}"/>
              </a:ext>
            </a:extLst>
          </p:cNvPr>
          <p:cNvSpPr>
            <a:spLocks noGrp="1"/>
          </p:cNvSpPr>
          <p:nvPr>
            <p:ph type="title"/>
          </p:nvPr>
        </p:nvSpPr>
        <p:spPr>
          <a:xfrm>
            <a:off x="132525" y="185926"/>
            <a:ext cx="10515600" cy="496972"/>
          </a:xfrm>
        </p:spPr>
        <p:txBody>
          <a:bodyPr>
            <a:normAutofit fontScale="90000"/>
          </a:bodyPr>
          <a:lstStyle/>
          <a:p>
            <a:r>
              <a:rPr lang="en-US" dirty="0"/>
              <a:t>CoPilot Fast Lane</a:t>
            </a:r>
          </a:p>
        </p:txBody>
      </p:sp>
      <p:sp>
        <p:nvSpPr>
          <p:cNvPr id="4" name="Date Placeholder 3">
            <a:extLst>
              <a:ext uri="{FF2B5EF4-FFF2-40B4-BE49-F238E27FC236}">
                <a16:creationId xmlns:a16="http://schemas.microsoft.com/office/drawing/2014/main" id="{AC4A437C-C012-029E-C766-892A1448111D}"/>
              </a:ext>
            </a:extLst>
          </p:cNvPr>
          <p:cNvSpPr>
            <a:spLocks noGrp="1"/>
          </p:cNvSpPr>
          <p:nvPr>
            <p:ph type="dt" sz="half" idx="10"/>
          </p:nvPr>
        </p:nvSpPr>
        <p:spPr/>
        <p:txBody>
          <a:bodyPr/>
          <a:lstStyle/>
          <a:p>
            <a:fld id="{57997BA6-BEF8-495F-ACCD-8D19769E4FC6}" type="datetime2">
              <a:rPr lang="en-US" smtClean="0"/>
              <a:t>Wednesday, September 11, 2024</a:t>
            </a:fld>
            <a:endParaRPr lang="en-US" dirty="0"/>
          </a:p>
        </p:txBody>
      </p:sp>
      <p:sp>
        <p:nvSpPr>
          <p:cNvPr id="5" name="Footer Placeholder 4">
            <a:extLst>
              <a:ext uri="{FF2B5EF4-FFF2-40B4-BE49-F238E27FC236}">
                <a16:creationId xmlns:a16="http://schemas.microsoft.com/office/drawing/2014/main" id="{27641C67-5F6D-FCE6-8C91-BC0253361410}"/>
              </a:ext>
            </a:extLst>
          </p:cNvPr>
          <p:cNvSpPr>
            <a:spLocks noGrp="1"/>
          </p:cNvSpPr>
          <p:nvPr>
            <p:ph type="ftr" sz="quarter" idx="11"/>
          </p:nvPr>
        </p:nvSpPr>
        <p:spPr/>
        <p:txBody>
          <a:bodyPr/>
          <a:lstStyle/>
          <a:p>
            <a:r>
              <a:rPr lang="en-US" dirty="0"/>
              <a:t>CoPilot</a:t>
            </a:r>
          </a:p>
        </p:txBody>
      </p:sp>
      <p:sp>
        <p:nvSpPr>
          <p:cNvPr id="6" name="Slide Number Placeholder 5">
            <a:extLst>
              <a:ext uri="{FF2B5EF4-FFF2-40B4-BE49-F238E27FC236}">
                <a16:creationId xmlns:a16="http://schemas.microsoft.com/office/drawing/2014/main" id="{632AC1F2-0764-A82C-E7F9-73DFEB85EEBD}"/>
              </a:ext>
            </a:extLst>
          </p:cNvPr>
          <p:cNvSpPr>
            <a:spLocks noGrp="1"/>
          </p:cNvSpPr>
          <p:nvPr>
            <p:ph type="sldNum" sz="quarter" idx="12"/>
          </p:nvPr>
        </p:nvSpPr>
        <p:spPr/>
        <p:txBody>
          <a:bodyPr/>
          <a:lstStyle/>
          <a:p>
            <a:fld id="{7BE69E03-4804-4553-A1EC-F089884EF50F}" type="slidenum">
              <a:rPr lang="en-US" smtClean="0"/>
              <a:t>17</a:t>
            </a:fld>
            <a:endParaRPr lang="en-US"/>
          </a:p>
        </p:txBody>
      </p:sp>
      <p:sp>
        <p:nvSpPr>
          <p:cNvPr id="16" name="Rectangle 2">
            <a:extLst>
              <a:ext uri="{FF2B5EF4-FFF2-40B4-BE49-F238E27FC236}">
                <a16:creationId xmlns:a16="http://schemas.microsoft.com/office/drawing/2014/main" id="{EE1D3C9C-087C-3833-9785-2F691B188EAE}"/>
              </a:ext>
            </a:extLst>
          </p:cNvPr>
          <p:cNvSpPr>
            <a:spLocks noGrp="1" noChangeArrowheads="1"/>
          </p:cNvSpPr>
          <p:nvPr>
            <p:ph idx="1"/>
          </p:nvPr>
        </p:nvSpPr>
        <p:spPr bwMode="auto">
          <a:xfrm>
            <a:off x="420624" y="721737"/>
            <a:ext cx="11534384" cy="5690789"/>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B3B3B"/>
                </a:solidFill>
                <a:effectLst/>
                <a:latin typeface="Segoe WPC"/>
              </a:rPr>
              <a:t>You can ask CoPilot general programming questions, or chat with the following agents which have specialized expertise and can perform actions: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3B3B3B"/>
                </a:solidFill>
                <a:effectLst/>
                <a:latin typeface="var(--monaco-monospace-font)"/>
                <a:hlinkClick r:id="rId2" tooltip="command:workbench.action.chat.submit?%7B%22inputValue%22%3A%22%40workspace%20How%20do%20I%20build%20this%20project%3F%22%7D"/>
              </a:rPr>
              <a:t>@workspace</a:t>
            </a:r>
            <a:r>
              <a:rPr kumimoji="0" lang="en-US" altLang="en-US" sz="1800" b="0" i="0" u="none" strike="noStrike" cap="none" normalizeH="0" baseline="0" dirty="0">
                <a:ln>
                  <a:noFill/>
                </a:ln>
                <a:solidFill>
                  <a:srgbClr val="3B3B3B"/>
                </a:solidFill>
                <a:effectLst/>
                <a:latin typeface="Segoe WPC"/>
              </a:rPr>
              <a:t> - Ask about your workspace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3B3B3B"/>
                </a:solidFill>
                <a:effectLst/>
                <a:latin typeface="var(--monaco-monospace-font)"/>
                <a:hlinkClick r:id="rId2" tooltip="command:workbench.action.chat.submit?%7B%22inputValue%22%3A%22%40workspace%20%2Fexplain%20%22%7D"/>
              </a:rPr>
              <a:t>/explain</a:t>
            </a:r>
            <a:r>
              <a:rPr kumimoji="0" lang="en-US" altLang="en-US" sz="1800" b="0" i="0" u="none" strike="noStrike" cap="none" normalizeH="0" baseline="0" dirty="0">
                <a:ln>
                  <a:noFill/>
                </a:ln>
                <a:solidFill>
                  <a:srgbClr val="3B3B3B"/>
                </a:solidFill>
                <a:effectLst/>
                <a:latin typeface="Segoe WPC"/>
              </a:rPr>
              <a:t> - Explain how the selected code works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3B3B3B"/>
                </a:solidFill>
                <a:effectLst/>
                <a:latin typeface="var(--monaco-monospace-font)"/>
                <a:hlinkClick r:id="rId2" tooltip="command:workbench.action.chat.submit?%7B%22inputValue%22%3A%22%40workspace%20%2Ftests%20%22%7D"/>
              </a:rPr>
              <a:t>/tests</a:t>
            </a:r>
            <a:r>
              <a:rPr kumimoji="0" lang="en-US" altLang="en-US" sz="1800" b="0" i="0" u="none" strike="noStrike" cap="none" normalizeH="0" baseline="0" dirty="0">
                <a:ln>
                  <a:noFill/>
                </a:ln>
                <a:solidFill>
                  <a:srgbClr val="3B3B3B"/>
                </a:solidFill>
                <a:effectLst/>
                <a:latin typeface="Segoe WPC"/>
              </a:rPr>
              <a:t> - Generate unit tests for the selected code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3B3B3B"/>
                </a:solidFill>
                <a:effectLst/>
                <a:latin typeface="var(--monaco-monospace-font)"/>
                <a:hlinkClick r:id="rId2" tooltip="command:workbench.action.chat.submit?%7B%22inputValue%22%3A%22%40workspace%20%2Ffix%20There%20is%20a%20problem%20in%20this%20code.%20Rewrite%20the%20code%20to%20show%20it%20with%20the%20bug%20fixed.%22%7D"/>
              </a:rPr>
              <a:t>/fix</a:t>
            </a:r>
            <a:r>
              <a:rPr kumimoji="0" lang="en-US" altLang="en-US" sz="1800" b="0" i="0" u="none" strike="noStrike" cap="none" normalizeH="0" baseline="0" dirty="0">
                <a:ln>
                  <a:noFill/>
                </a:ln>
                <a:solidFill>
                  <a:srgbClr val="3B3B3B"/>
                </a:solidFill>
                <a:effectLst/>
                <a:latin typeface="Segoe WPC"/>
              </a:rPr>
              <a:t> - Propose a fix for the problems in the selected code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3B3B3B"/>
                </a:solidFill>
                <a:effectLst/>
                <a:latin typeface="var(--monaco-monospace-font)"/>
                <a:hlinkClick r:id="rId2" tooltip="command:workbench.action.chat.submit?%7B%22inputValue%22%3A%22%40workspace%20%2Fnew%20Create%20a%20RESTful%20API%20server%20using%20typescript%22%7D"/>
              </a:rPr>
              <a:t>/new</a:t>
            </a:r>
            <a:r>
              <a:rPr kumimoji="0" lang="en-US" altLang="en-US" sz="1800" b="0" i="0" u="none" strike="noStrike" cap="none" normalizeH="0" baseline="0" dirty="0">
                <a:ln>
                  <a:noFill/>
                </a:ln>
                <a:solidFill>
                  <a:srgbClr val="3B3B3B"/>
                </a:solidFill>
                <a:effectLst/>
                <a:latin typeface="Segoe WPC"/>
              </a:rPr>
              <a:t> - Scaffold code for a new workspace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3B3B3B"/>
                </a:solidFill>
                <a:effectLst/>
                <a:latin typeface="var(--monaco-monospace-font)"/>
                <a:hlinkClick r:id="rId2" tooltip="command:workbench.action.chat.submit?%7B%22inputValue%22%3A%22%40workspace%20%2FnewNotebook%20How%20do%20I%20create%20a%20notebook%20to%20load%20data%20from%20a%20csv%20file%3F%22%7D"/>
              </a:rPr>
              <a:t>/</a:t>
            </a:r>
            <a:r>
              <a:rPr kumimoji="0" lang="en-US" altLang="en-US" sz="1800" b="0" i="0" u="none" strike="noStrike" cap="none" normalizeH="0" baseline="0" dirty="0" err="1">
                <a:ln>
                  <a:noFill/>
                </a:ln>
                <a:solidFill>
                  <a:srgbClr val="3B3B3B"/>
                </a:solidFill>
                <a:effectLst/>
                <a:latin typeface="var(--monaco-monospace-font)"/>
                <a:hlinkClick r:id="rId2" tooltip="command:workbench.action.chat.submit?%7B%22inputValue%22%3A%22%40workspace%20%2FnewNotebook%20How%20do%20I%20create%20a%20notebook%20to%20load%20data%20from%20a%20csv%20file%3F%22%7D"/>
              </a:rPr>
              <a:t>newNotebook</a:t>
            </a:r>
            <a:r>
              <a:rPr kumimoji="0" lang="en-US" altLang="en-US" sz="1800" b="0" i="0" u="none" strike="noStrike" cap="none" normalizeH="0" baseline="0" dirty="0">
                <a:ln>
                  <a:noFill/>
                </a:ln>
                <a:solidFill>
                  <a:srgbClr val="3B3B3B"/>
                </a:solidFill>
                <a:effectLst/>
                <a:latin typeface="Segoe WPC"/>
              </a:rPr>
              <a:t> - Create a new Jupyter Notebook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3B3B3B"/>
                </a:solidFill>
                <a:effectLst/>
                <a:latin typeface="var(--monaco-monospace-font)"/>
                <a:hlinkClick r:id="rId2" tooltip="command:workbench.action.chat.submit?%7B%22inputValue%22%3A%22%40vscode%20What%20is%20the%20command%20to%20open%20the%20integrated%20terminal%3F%22%7D"/>
              </a:rPr>
              <a:t>@vscode</a:t>
            </a:r>
            <a:r>
              <a:rPr kumimoji="0" lang="en-US" altLang="en-US" sz="1800" b="0" i="0" u="none" strike="noStrike" cap="none" normalizeH="0" baseline="0" dirty="0">
                <a:ln>
                  <a:noFill/>
                </a:ln>
                <a:solidFill>
                  <a:srgbClr val="3B3B3B"/>
                </a:solidFill>
                <a:effectLst/>
                <a:latin typeface="Segoe WPC"/>
              </a:rPr>
              <a:t> - Ask about VS Code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3B3B3B"/>
                </a:solidFill>
                <a:effectLst/>
                <a:latin typeface="var(--monaco-monospace-font)"/>
                <a:hlinkClick r:id="rId2" tooltip="command:workbench.action.chat.submit?%7B%22inputValue%22%3A%22%40vscode%20%2Fsearch%20Search%20for%20'foo'%20in%20all%20files%20under%20my%20'src'%20directory%22%7D"/>
              </a:rPr>
              <a:t>/search</a:t>
            </a:r>
            <a:r>
              <a:rPr kumimoji="0" lang="en-US" altLang="en-US" sz="1800" b="0" i="0" u="none" strike="noStrike" cap="none" normalizeH="0" baseline="0" dirty="0">
                <a:ln>
                  <a:noFill/>
                </a:ln>
                <a:solidFill>
                  <a:srgbClr val="3B3B3B"/>
                </a:solidFill>
                <a:effectLst/>
                <a:latin typeface="Segoe WPC"/>
              </a:rPr>
              <a:t> - Generate query parameters for workspace search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3B3B3B"/>
                </a:solidFill>
                <a:effectLst/>
                <a:latin typeface="var(--monaco-monospace-font)"/>
                <a:hlinkClick r:id="rId2" tooltip="command:workbench.action.chat.submit?%7B%22inputValue%22%3A%22%40vscode%20%2Fapi%20How%20do%20I%20add%20text%20to%20the%20status%20bar%3F%22%7D"/>
              </a:rPr>
              <a:t>/</a:t>
            </a:r>
            <a:r>
              <a:rPr kumimoji="0" lang="en-US" altLang="en-US" sz="1800" b="0" i="0" u="none" strike="noStrike" cap="none" normalizeH="0" baseline="0" dirty="0" err="1">
                <a:ln>
                  <a:noFill/>
                </a:ln>
                <a:solidFill>
                  <a:srgbClr val="3B3B3B"/>
                </a:solidFill>
                <a:effectLst/>
                <a:latin typeface="var(--monaco-monospace-font)"/>
                <a:hlinkClick r:id="rId2" tooltip="command:workbench.action.chat.submit?%7B%22inputValue%22%3A%22%40vscode%20%2Fapi%20How%20do%20I%20add%20text%20to%20the%20status%20bar%3F%22%7D"/>
              </a:rPr>
              <a:t>api</a:t>
            </a:r>
            <a:r>
              <a:rPr kumimoji="0" lang="en-US" altLang="en-US" sz="1800" b="0" i="0" u="none" strike="noStrike" cap="none" normalizeH="0" baseline="0" dirty="0">
                <a:ln>
                  <a:noFill/>
                </a:ln>
                <a:solidFill>
                  <a:srgbClr val="3B3B3B"/>
                </a:solidFill>
                <a:effectLst/>
                <a:latin typeface="Segoe WPC"/>
              </a:rPr>
              <a:t> - Ask about VS Code extension development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3B3B3B"/>
                </a:solidFill>
                <a:effectLst/>
                <a:latin typeface="var(--monaco-monospace-font)"/>
                <a:hlinkClick r:id="rId2" tooltip="command:workbench.action.chat.submit?%7B%22inputValue%22%3A%22%40terminal%20How%20do%20I%20view%20all%20files%20within%20a%20directory%20including%20sub-directories%22%7D"/>
              </a:rPr>
              <a:t>@terminal</a:t>
            </a:r>
            <a:r>
              <a:rPr kumimoji="0" lang="en-US" altLang="en-US" sz="1800" b="0" i="0" u="none" strike="noStrike" cap="none" normalizeH="0" baseline="0" dirty="0">
                <a:ln>
                  <a:noFill/>
                </a:ln>
                <a:solidFill>
                  <a:srgbClr val="3B3B3B"/>
                </a:solidFill>
                <a:effectLst/>
                <a:latin typeface="Segoe WPC"/>
              </a:rPr>
              <a:t> - Ask how to do something in the terminal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B3B3B"/>
              </a:solidFill>
              <a:effectLst/>
              <a:latin typeface="Segoe WPC"/>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B3B3B"/>
                </a:solidFill>
                <a:effectLst/>
                <a:latin typeface="Segoe WPC"/>
              </a:rPr>
              <a:t>To have a great conversation, ask CoPilot questions as if it was a real programmer: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rgbClr val="3B3B3B"/>
              </a:solidFill>
              <a:latin typeface="Segoe WPC"/>
            </a:endParaRPr>
          </a:p>
          <a:p>
            <a:pPr>
              <a:buClrTx/>
            </a:pPr>
            <a:r>
              <a:rPr kumimoji="0" lang="en-US" altLang="en-US" sz="1800" b="1" i="0" u="none" strike="noStrike" cap="none" normalizeH="0" baseline="0" dirty="0">
                <a:ln>
                  <a:noFill/>
                </a:ln>
                <a:solidFill>
                  <a:srgbClr val="3B3B3B"/>
                </a:solidFill>
                <a:effectLst/>
                <a:latin typeface="Segoe WPC"/>
              </a:rPr>
              <a:t>	Show CoPilot the code</a:t>
            </a:r>
            <a:r>
              <a:rPr kumimoji="0" lang="en-US" altLang="en-US" sz="1800" b="0" i="0" u="none" strike="noStrike" cap="none" normalizeH="0" baseline="0" dirty="0">
                <a:ln>
                  <a:noFill/>
                </a:ln>
                <a:solidFill>
                  <a:srgbClr val="3B3B3B"/>
                </a:solidFill>
                <a:effectLst/>
                <a:latin typeface="Segoe WPC"/>
              </a:rPr>
              <a:t> you want to talk about by having the files open and selecting the most important lines.</a:t>
            </a:r>
          </a:p>
          <a:p>
            <a:pPr>
              <a:buClrTx/>
            </a:pPr>
            <a:r>
              <a:rPr lang="en-US" altLang="en-US" sz="1800" dirty="0">
                <a:solidFill>
                  <a:srgbClr val="3B3B3B"/>
                </a:solidFill>
                <a:latin typeface="Segoe WPC"/>
              </a:rPr>
              <a:t>	</a:t>
            </a:r>
            <a:r>
              <a:rPr kumimoji="0" lang="en-US" altLang="en-US" sz="1800" b="1" i="0" u="none" strike="noStrike" cap="none" normalizeH="0" baseline="0" dirty="0">
                <a:ln>
                  <a:noFill/>
                </a:ln>
                <a:solidFill>
                  <a:srgbClr val="3B3B3B"/>
                </a:solidFill>
                <a:effectLst/>
                <a:latin typeface="Segoe WPC"/>
              </a:rPr>
              <a:t>Make refinements</a:t>
            </a:r>
            <a:r>
              <a:rPr kumimoji="0" lang="en-US" altLang="en-US" sz="1800" b="0" i="0" u="none" strike="noStrike" cap="none" normalizeH="0" baseline="0" dirty="0">
                <a:ln>
                  <a:noFill/>
                </a:ln>
                <a:solidFill>
                  <a:srgbClr val="3B3B3B"/>
                </a:solidFill>
                <a:effectLst/>
                <a:latin typeface="Segoe WPC"/>
              </a:rPr>
              <a:t> by asking the agent follow-up questions, adding clarifications, providing errors, etc.</a:t>
            </a:r>
          </a:p>
          <a:p>
            <a:pPr>
              <a:buClrTx/>
            </a:pPr>
            <a:r>
              <a:rPr lang="en-US" altLang="en-US" sz="1800" dirty="0">
                <a:solidFill>
                  <a:srgbClr val="3B3B3B"/>
                </a:solidFill>
                <a:latin typeface="Segoe WPC"/>
              </a:rPr>
              <a:t>	</a:t>
            </a:r>
            <a:r>
              <a:rPr kumimoji="0" lang="en-US" altLang="en-US" sz="1800" b="1" i="0" u="none" strike="noStrike" cap="none" normalizeH="0" baseline="0" dirty="0">
                <a:ln>
                  <a:noFill/>
                </a:ln>
                <a:solidFill>
                  <a:srgbClr val="3B3B3B"/>
                </a:solidFill>
                <a:effectLst/>
                <a:latin typeface="Segoe WPC"/>
              </a:rPr>
              <a:t>Review your suggested code</a:t>
            </a:r>
            <a:r>
              <a:rPr kumimoji="0" lang="en-US" altLang="en-US" sz="1800" b="0" i="0" u="none" strike="noStrike" cap="none" normalizeH="0" baseline="0" dirty="0">
                <a:ln>
                  <a:noFill/>
                </a:ln>
                <a:solidFill>
                  <a:srgbClr val="3B3B3B"/>
                </a:solidFill>
                <a:effectLst/>
                <a:latin typeface="Segoe WPC"/>
              </a:rPr>
              <a:t> and tell copilot about issues or improvements, so I can iterate on it.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1515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40E3F-F34D-0147-1848-31D8BFEF209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3AEB227-8036-7D15-FC90-CB989439644C}"/>
              </a:ext>
            </a:extLst>
          </p:cNvPr>
          <p:cNvSpPr>
            <a:spLocks noGrp="1"/>
          </p:cNvSpPr>
          <p:nvPr>
            <p:ph idx="1"/>
          </p:nvPr>
        </p:nvSpPr>
        <p:spPr/>
        <p:txBody>
          <a:bodyPr/>
          <a:lstStyle/>
          <a:p>
            <a:r>
              <a:rPr lang="en-US" dirty="0"/>
              <a:t>Prompting Lab</a:t>
            </a:r>
          </a:p>
          <a:p>
            <a:r>
              <a:rPr lang="en-US" dirty="0" err="1"/>
              <a:t>PHPStorm</a:t>
            </a:r>
            <a:r>
              <a:rPr lang="en-US" dirty="0"/>
              <a:t> Installation</a:t>
            </a:r>
          </a:p>
          <a:p>
            <a:r>
              <a:rPr lang="en-US" dirty="0"/>
              <a:t>PHP Labs</a:t>
            </a:r>
          </a:p>
          <a:p>
            <a:pPr lvl="1"/>
            <a:r>
              <a:rPr lang="en-US" dirty="0"/>
              <a:t>Date Difference Lab</a:t>
            </a:r>
          </a:p>
          <a:p>
            <a:pPr lvl="1"/>
            <a:r>
              <a:rPr lang="en-US" dirty="0"/>
              <a:t>Unit Test Lab</a:t>
            </a:r>
          </a:p>
        </p:txBody>
      </p:sp>
    </p:spTree>
    <p:extLst>
      <p:ext uri="{BB962C8B-B14F-4D97-AF65-F5344CB8AC3E}">
        <p14:creationId xmlns:p14="http://schemas.microsoft.com/office/powerpoint/2010/main" val="4153119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9732212" cy="5435683"/>
          </a:xfrm>
        </p:spPr>
        <p:txBody>
          <a:bodyPr>
            <a:normAutofit/>
          </a:bodyPr>
          <a:lstStyle/>
          <a:p>
            <a:pPr marL="0" indent="0">
              <a:buNone/>
            </a:pPr>
            <a:r>
              <a:rPr lang="en-US" sz="4400" b="1" dirty="0"/>
              <a:t>Prompting – Best Practices</a:t>
            </a:r>
          </a:p>
          <a:p>
            <a:r>
              <a:rPr lang="en-US" b="1" dirty="0"/>
              <a:t>Set the stage with a High-Level Goal</a:t>
            </a:r>
          </a:p>
          <a:p>
            <a:pPr lvl="1"/>
            <a:r>
              <a:rPr lang="en-US" b="0" i="0" u="none" strike="noStrike" dirty="0">
                <a:effectLst/>
                <a:latin typeface="-apple-system-font"/>
              </a:rPr>
              <a:t>This is most helpful if you have a blank file or empty codebase. In other words, if GitHub Copilot has zero context of what you want to build or accomplish, setting the stage for the AI pair programmer can be really useful. It helps to prime GitHub Copilot with a big picture description of what you want it to generate—before you jump in with the details.</a:t>
            </a:r>
          </a:p>
          <a:p>
            <a:pPr lvl="1"/>
            <a:r>
              <a:rPr lang="en-US" b="0" i="0" u="none" strike="noStrike" dirty="0">
                <a:effectLst/>
                <a:latin typeface="-apple-system-font"/>
              </a:rPr>
              <a:t>When prompting GitHub Copilot, think of the process as having a conversation with someone: How should I break down the problem so we can solve it together? How would I approach pair programming with this person?</a:t>
            </a: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Wednesday, September 11,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3</a:t>
            </a:fld>
            <a:endParaRPr lang="en-US"/>
          </a:p>
        </p:txBody>
      </p:sp>
    </p:spTree>
    <p:extLst>
      <p:ext uri="{BB962C8B-B14F-4D97-AF65-F5344CB8AC3E}">
        <p14:creationId xmlns:p14="http://schemas.microsoft.com/office/powerpoint/2010/main" val="451138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Best Practices</a:t>
            </a:r>
          </a:p>
          <a:p>
            <a:pPr algn="l"/>
            <a:r>
              <a:rPr lang="en-US" b="1" i="0" u="none" strike="noStrike" dirty="0">
                <a:effectLst/>
                <a:latin typeface="-apple-system-font"/>
              </a:rPr>
              <a:t> Make your ask simple and specific. Aim to receive short output from GitHub Copilot</a:t>
            </a:r>
          </a:p>
          <a:p>
            <a:pPr lvl="1"/>
            <a:r>
              <a:rPr lang="en-US" b="0" i="0" u="none" strike="noStrike" dirty="0">
                <a:effectLst/>
                <a:latin typeface="-apple-system-font"/>
              </a:rPr>
              <a:t>Once you communicate your main goal to the AI pair programmer, </a:t>
            </a:r>
            <a:r>
              <a:rPr lang="en-US" b="1" i="0" u="none" strike="noStrike" dirty="0">
                <a:effectLst/>
                <a:latin typeface="-apple-system-font"/>
              </a:rPr>
              <a:t>articulate the logic and steps it needs to follow for achieving that goal</a:t>
            </a:r>
            <a:r>
              <a:rPr lang="en-US" b="0" i="0" u="none" strike="noStrike" dirty="0">
                <a:effectLst/>
                <a:latin typeface="-apple-system-font"/>
              </a:rPr>
              <a:t>. GitHub Copilot better understands your goal when you break things down. </a:t>
            </a:r>
          </a:p>
          <a:p>
            <a:pPr lvl="2"/>
            <a:r>
              <a:rPr lang="en-US" b="0" i="0" u="none" strike="noStrike" dirty="0">
                <a:effectLst/>
                <a:latin typeface="-apple-system-font"/>
              </a:rPr>
              <a:t>(Imagine you’re writing a recipe. You’d break the cooking process down into discrete steps–not write a paragraph describing the dish you want to make.)</a:t>
            </a:r>
          </a:p>
          <a:p>
            <a:pPr lvl="1"/>
            <a:r>
              <a:rPr lang="en-US" b="1" i="0" u="none" strike="noStrike" dirty="0">
                <a:effectLst/>
                <a:latin typeface="-apple-system-font"/>
              </a:rPr>
              <a:t>Let GitHub Copilot generate the code after each step</a:t>
            </a:r>
            <a:r>
              <a:rPr lang="en-US" b="0" i="0" u="none" strike="noStrike" dirty="0">
                <a:effectLst/>
                <a:latin typeface="-apple-system-font"/>
              </a:rPr>
              <a:t>, rather than asking it to generate a bunch of code all at once.</a:t>
            </a: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Wednesday, September 11,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4</a:t>
            </a:fld>
            <a:endParaRPr lang="en-US"/>
          </a:p>
        </p:txBody>
      </p:sp>
    </p:spTree>
    <p:extLst>
      <p:ext uri="{BB962C8B-B14F-4D97-AF65-F5344CB8AC3E}">
        <p14:creationId xmlns:p14="http://schemas.microsoft.com/office/powerpoint/2010/main" val="2490968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Best Practices</a:t>
            </a:r>
          </a:p>
          <a:p>
            <a:pPr algn="l"/>
            <a:r>
              <a:rPr lang="en-US" b="1" i="0" u="none" strike="noStrike" dirty="0">
                <a:effectLst/>
                <a:latin typeface="-apple-system-font"/>
              </a:rPr>
              <a:t> Give GitHub Copilot an example or two</a:t>
            </a:r>
          </a:p>
          <a:p>
            <a:pPr lvl="1"/>
            <a:r>
              <a:rPr lang="en-US" b="0" i="0" u="none" strike="noStrike" dirty="0">
                <a:effectLst/>
                <a:latin typeface="-apple-system-font"/>
              </a:rPr>
              <a:t>Learning from examples is not only useful for humans, but also for your AI pair programmer.</a:t>
            </a:r>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Wednesday, September 11,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5</a:t>
            </a:fld>
            <a:endParaRPr lang="en-US"/>
          </a:p>
        </p:txBody>
      </p:sp>
      <p:pic>
        <p:nvPicPr>
          <p:cNvPr id="2" name="Picture 1">
            <a:extLst>
              <a:ext uri="{FF2B5EF4-FFF2-40B4-BE49-F238E27FC236}">
                <a16:creationId xmlns:a16="http://schemas.microsoft.com/office/drawing/2014/main" id="{D3D4CD06-4BA5-A84E-C401-2955686536C2}"/>
              </a:ext>
            </a:extLst>
          </p:cNvPr>
          <p:cNvPicPr>
            <a:picLocks noChangeAspect="1"/>
          </p:cNvPicPr>
          <p:nvPr/>
        </p:nvPicPr>
        <p:blipFill>
          <a:blip r:embed="rId2"/>
          <a:stretch>
            <a:fillRect/>
          </a:stretch>
        </p:blipFill>
        <p:spPr>
          <a:xfrm>
            <a:off x="2415540" y="2781300"/>
            <a:ext cx="3600450" cy="3787140"/>
          </a:xfrm>
          <a:prstGeom prst="rect">
            <a:avLst/>
          </a:prstGeom>
        </p:spPr>
      </p:pic>
      <p:pic>
        <p:nvPicPr>
          <p:cNvPr id="7" name="Picture 6">
            <a:extLst>
              <a:ext uri="{FF2B5EF4-FFF2-40B4-BE49-F238E27FC236}">
                <a16:creationId xmlns:a16="http://schemas.microsoft.com/office/drawing/2014/main" id="{ACDC3B62-8B4E-5BA7-6C65-B4B2017465F2}"/>
              </a:ext>
            </a:extLst>
          </p:cNvPr>
          <p:cNvPicPr>
            <a:picLocks noChangeAspect="1"/>
          </p:cNvPicPr>
          <p:nvPr/>
        </p:nvPicPr>
        <p:blipFill>
          <a:blip r:embed="rId3"/>
          <a:stretch>
            <a:fillRect/>
          </a:stretch>
        </p:blipFill>
        <p:spPr>
          <a:xfrm>
            <a:off x="7213462" y="2548678"/>
            <a:ext cx="3666766" cy="3787140"/>
          </a:xfrm>
          <a:prstGeom prst="rect">
            <a:avLst/>
          </a:prstGeom>
        </p:spPr>
      </p:pic>
    </p:spTree>
    <p:extLst>
      <p:ext uri="{BB962C8B-B14F-4D97-AF65-F5344CB8AC3E}">
        <p14:creationId xmlns:p14="http://schemas.microsoft.com/office/powerpoint/2010/main" val="1184927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Basics</a:t>
            </a:r>
          </a:p>
          <a:p>
            <a:pPr algn="l"/>
            <a:r>
              <a:rPr lang="en-US" sz="1800" b="1" i="0" u="none" strike="noStrike" dirty="0">
                <a:effectLst/>
                <a:latin typeface="-apple-system-font"/>
              </a:rPr>
              <a:t>  Experiment with your prompts.</a:t>
            </a:r>
          </a:p>
          <a:p>
            <a:pPr lvl="1"/>
            <a:r>
              <a:rPr lang="en-US" sz="1800" b="0" i="0" u="none" strike="noStrike" dirty="0">
                <a:effectLst/>
                <a:latin typeface="-apple-system-font"/>
              </a:rPr>
              <a:t>Just how conversation is more of an art than a science, so is prompt crafting. So, if you don’t receive what you want on the first try, recraft your prompt by following the best practices in the previous slides.</a:t>
            </a:r>
          </a:p>
          <a:p>
            <a:r>
              <a:rPr lang="en-US" sz="1800" b="1" i="0" u="none" strike="noStrike" dirty="0">
                <a:effectLst/>
                <a:latin typeface="-apple-system-font"/>
              </a:rPr>
              <a:t> Keep a couple of relevant tabs open</a:t>
            </a:r>
          </a:p>
          <a:p>
            <a:pPr lvl="1"/>
            <a:r>
              <a:rPr lang="en-US" sz="1800" b="0" i="0" u="none" strike="noStrike" dirty="0">
                <a:effectLst/>
                <a:latin typeface="-apple-system-font"/>
              </a:rPr>
              <a:t>No exact number of tabs is documented that you should keep open to help GitHub Copilot contextualize your code, but from my experience, I found that one or two is helpful.</a:t>
            </a:r>
          </a:p>
          <a:p>
            <a:pPr lvl="1"/>
            <a:r>
              <a:rPr lang="en-US" sz="1800" b="0" i="0" u="none" strike="noStrike" dirty="0">
                <a:solidFill>
                  <a:srgbClr val="5AC8FA"/>
                </a:solidFill>
                <a:effectLst/>
                <a:latin typeface="-apple-system-font"/>
                <a:hlinkClick r:id="rId2"/>
              </a:rPr>
              <a:t>GitHub Copilot uses a technique called neighboring tabs</a:t>
            </a:r>
            <a:r>
              <a:rPr lang="en-US" sz="1800" b="0" i="0" u="none" strike="noStrike" dirty="0">
                <a:effectLst/>
                <a:latin typeface="-apple-system-font"/>
              </a:rPr>
              <a:t> that allows the AI pair programmer to contextualize your code by processing all of the files open in your IDE instead of just the single file you’re working on. However, it’s not guaranteed that Github Copilot will deem all open files as necessary context for your code.</a:t>
            </a:r>
          </a:p>
          <a:p>
            <a:r>
              <a:rPr lang="en-US" sz="1800" b="1" i="0" u="none" strike="noStrike" dirty="0">
                <a:effectLst/>
                <a:latin typeface="-apple-system-font"/>
              </a:rPr>
              <a:t> Use good coding practices.</a:t>
            </a:r>
          </a:p>
          <a:p>
            <a:pPr lvl="1"/>
            <a:r>
              <a:rPr lang="en-US" sz="1800" b="0" i="0" u="none" strike="noStrike" dirty="0">
                <a:effectLst/>
                <a:latin typeface="-apple-system-font"/>
              </a:rPr>
              <a:t>Provide descriptive variable names and functions.  </a:t>
            </a:r>
            <a:r>
              <a:rPr lang="en-US" sz="1800" dirty="0">
                <a:latin typeface="-apple-system-font"/>
              </a:rPr>
              <a:t>F</a:t>
            </a:r>
            <a:r>
              <a:rPr lang="en-US" sz="1800" b="0" i="0" u="none" strike="noStrike" dirty="0">
                <a:effectLst/>
                <a:latin typeface="-apple-system-font"/>
              </a:rPr>
              <a:t>ollow consistent coding styles and patterns. I’ve found that working with GitHub Copilot encourages me to follow good coding practices learned throughout </a:t>
            </a:r>
            <a:r>
              <a:rPr lang="en-US" sz="1800" dirty="0">
                <a:latin typeface="-apple-system-font"/>
              </a:rPr>
              <a:t>my development </a:t>
            </a:r>
            <a:r>
              <a:rPr lang="en-US" sz="1800" b="0" i="0" u="none" strike="noStrike" dirty="0">
                <a:effectLst/>
                <a:latin typeface="-apple-system-font"/>
              </a:rPr>
              <a:t>career.</a:t>
            </a:r>
            <a:endParaRPr lang="en-US" sz="1800" b="1" i="0" u="none" strike="noStrike" dirty="0">
              <a:effectLst/>
              <a:latin typeface="-apple-system-font"/>
            </a:endParaRPr>
          </a:p>
          <a:p>
            <a:endParaRPr lang="en-US" b="1" i="0" u="none" strike="noStrike" dirty="0">
              <a:effectLst/>
              <a:latin typeface="-apple-system-font"/>
            </a:endParaRP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Wednesday, September 11,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6</a:t>
            </a:fld>
            <a:endParaRPr lang="en-US"/>
          </a:p>
        </p:txBody>
      </p:sp>
    </p:spTree>
    <p:extLst>
      <p:ext uri="{BB962C8B-B14F-4D97-AF65-F5344CB8AC3E}">
        <p14:creationId xmlns:p14="http://schemas.microsoft.com/office/powerpoint/2010/main" val="2313802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8DA87C-EC6F-F544-F3B4-D47557A5CB2F}"/>
              </a:ext>
            </a:extLst>
          </p:cNvPr>
          <p:cNvSpPr>
            <a:spLocks noGrp="1"/>
          </p:cNvSpPr>
          <p:nvPr>
            <p:ph type="dt" sz="half" idx="10"/>
          </p:nvPr>
        </p:nvSpPr>
        <p:spPr/>
        <p:txBody>
          <a:bodyPr/>
          <a:lstStyle/>
          <a:p>
            <a:fld id="{57997BA6-BEF8-495F-ACCD-8D19769E4FC6}" type="datetime2">
              <a:rPr lang="en-US" smtClean="0"/>
              <a:t>Wednesday, September 11, 2024</a:t>
            </a:fld>
            <a:endParaRPr lang="en-US" dirty="0"/>
          </a:p>
        </p:txBody>
      </p:sp>
      <p:sp>
        <p:nvSpPr>
          <p:cNvPr id="5" name="Footer Placeholder 4">
            <a:extLst>
              <a:ext uri="{FF2B5EF4-FFF2-40B4-BE49-F238E27FC236}">
                <a16:creationId xmlns:a16="http://schemas.microsoft.com/office/drawing/2014/main" id="{5073409D-4BF9-9571-B1D5-DAE12C24718D}"/>
              </a:ext>
            </a:extLst>
          </p:cNvPr>
          <p:cNvSpPr>
            <a:spLocks noGrp="1"/>
          </p:cNvSpPr>
          <p:nvPr>
            <p:ph type="ftr" sz="quarter" idx="11"/>
          </p:nvPr>
        </p:nvSpPr>
        <p:spPr/>
        <p:txBody>
          <a:bodyPr/>
          <a:lstStyle/>
          <a:p>
            <a:r>
              <a:rPr lang="en-US" dirty="0"/>
              <a:t>Labs</a:t>
            </a:r>
          </a:p>
        </p:txBody>
      </p:sp>
      <p:sp>
        <p:nvSpPr>
          <p:cNvPr id="6" name="Slide Number Placeholder 5">
            <a:extLst>
              <a:ext uri="{FF2B5EF4-FFF2-40B4-BE49-F238E27FC236}">
                <a16:creationId xmlns:a16="http://schemas.microsoft.com/office/drawing/2014/main" id="{2E097C06-08EB-BB49-B9E6-EF421C3839F5}"/>
              </a:ext>
            </a:extLst>
          </p:cNvPr>
          <p:cNvSpPr>
            <a:spLocks noGrp="1"/>
          </p:cNvSpPr>
          <p:nvPr>
            <p:ph type="sldNum" sz="quarter" idx="12"/>
          </p:nvPr>
        </p:nvSpPr>
        <p:spPr/>
        <p:txBody>
          <a:bodyPr/>
          <a:lstStyle/>
          <a:p>
            <a:fld id="{7BE69E03-4804-4553-A1EC-F089884EF50F}" type="slidenum">
              <a:rPr lang="en-US" smtClean="0"/>
              <a:t>7</a:t>
            </a:fld>
            <a:endParaRPr lang="en-US"/>
          </a:p>
        </p:txBody>
      </p:sp>
      <p:pic>
        <p:nvPicPr>
          <p:cNvPr id="7" name="Picture 6">
            <a:extLst>
              <a:ext uri="{FF2B5EF4-FFF2-40B4-BE49-F238E27FC236}">
                <a16:creationId xmlns:a16="http://schemas.microsoft.com/office/drawing/2014/main" id="{6635376C-263E-EF0C-D10F-0B6971937350}"/>
              </a:ext>
            </a:extLst>
          </p:cNvPr>
          <p:cNvPicPr>
            <a:picLocks noChangeAspect="1"/>
          </p:cNvPicPr>
          <p:nvPr/>
        </p:nvPicPr>
        <p:blipFill>
          <a:blip r:embed="rId2"/>
          <a:stretch>
            <a:fillRect/>
          </a:stretch>
        </p:blipFill>
        <p:spPr>
          <a:xfrm>
            <a:off x="4406537" y="1590506"/>
            <a:ext cx="4687456" cy="4227900"/>
          </a:xfrm>
          <a:prstGeom prst="rect">
            <a:avLst/>
          </a:prstGeom>
        </p:spPr>
      </p:pic>
      <p:sp>
        <p:nvSpPr>
          <p:cNvPr id="8" name="TextBox 7">
            <a:extLst>
              <a:ext uri="{FF2B5EF4-FFF2-40B4-BE49-F238E27FC236}">
                <a16:creationId xmlns:a16="http://schemas.microsoft.com/office/drawing/2014/main" id="{B6E02648-D92B-1718-279E-C6F4F9F6622C}"/>
              </a:ext>
            </a:extLst>
          </p:cNvPr>
          <p:cNvSpPr txBox="1"/>
          <p:nvPr/>
        </p:nvSpPr>
        <p:spPr>
          <a:xfrm>
            <a:off x="5259977" y="944175"/>
            <a:ext cx="2673532" cy="646331"/>
          </a:xfrm>
          <a:prstGeom prst="rect">
            <a:avLst/>
          </a:prstGeom>
          <a:noFill/>
        </p:spPr>
        <p:txBody>
          <a:bodyPr wrap="square" rtlCol="0">
            <a:spAutoFit/>
          </a:bodyPr>
          <a:lstStyle/>
          <a:p>
            <a:pPr algn="ctr"/>
            <a:r>
              <a:rPr lang="en-US" sz="3600" dirty="0"/>
              <a:t>DALL-E Lab</a:t>
            </a:r>
          </a:p>
        </p:txBody>
      </p:sp>
    </p:spTree>
    <p:extLst>
      <p:ext uri="{BB962C8B-B14F-4D97-AF65-F5344CB8AC3E}">
        <p14:creationId xmlns:p14="http://schemas.microsoft.com/office/powerpoint/2010/main" val="2303161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AB16-E853-C85C-FD80-A4234062569C}"/>
              </a:ext>
            </a:extLst>
          </p:cNvPr>
          <p:cNvSpPr>
            <a:spLocks noGrp="1"/>
          </p:cNvSpPr>
          <p:nvPr>
            <p:ph type="title"/>
          </p:nvPr>
        </p:nvSpPr>
        <p:spPr/>
        <p:txBody>
          <a:bodyPr/>
          <a:lstStyle/>
          <a:p>
            <a:r>
              <a:rPr lang="en-US" dirty="0"/>
              <a:t>Prompting Exercise – With Dall-E</a:t>
            </a:r>
          </a:p>
        </p:txBody>
      </p:sp>
      <p:sp>
        <p:nvSpPr>
          <p:cNvPr id="3" name="Content Placeholder 2">
            <a:extLst>
              <a:ext uri="{FF2B5EF4-FFF2-40B4-BE49-F238E27FC236}">
                <a16:creationId xmlns:a16="http://schemas.microsoft.com/office/drawing/2014/main" id="{7294AC07-40CA-6541-5B32-CC628EE0409C}"/>
              </a:ext>
            </a:extLst>
          </p:cNvPr>
          <p:cNvSpPr>
            <a:spLocks noGrp="1"/>
          </p:cNvSpPr>
          <p:nvPr>
            <p:ph idx="1"/>
          </p:nvPr>
        </p:nvSpPr>
        <p:spPr/>
        <p:txBody>
          <a:bodyPr>
            <a:normAutofit fontScale="92500" lnSpcReduction="10000"/>
          </a:bodyPr>
          <a:lstStyle/>
          <a:p>
            <a:r>
              <a:rPr lang="en-US" dirty="0"/>
              <a:t>What is DALL-E</a:t>
            </a:r>
          </a:p>
          <a:p>
            <a:pPr lvl="1"/>
            <a:r>
              <a:rPr lang="en-US" b="0" i="1" dirty="0">
                <a:solidFill>
                  <a:srgbClr val="242424"/>
                </a:solidFill>
                <a:effectLst/>
                <a:latin typeface="source-serif-pro"/>
              </a:rPr>
              <a:t>DALL-E is an image generation model developed by OpenAI that can generate unique images from textual descriptions</a:t>
            </a:r>
          </a:p>
          <a:p>
            <a:r>
              <a:rPr lang="en-US" dirty="0">
                <a:solidFill>
                  <a:srgbClr val="242424"/>
                </a:solidFill>
              </a:rPr>
              <a:t>Odd Name?</a:t>
            </a:r>
          </a:p>
          <a:p>
            <a:pPr lvl="1"/>
            <a:r>
              <a:rPr lang="en-US" b="0" i="1" dirty="0">
                <a:solidFill>
                  <a:srgbClr val="242424"/>
                </a:solidFill>
                <a:effectLst/>
                <a:latin typeface="source-serif-pro"/>
              </a:rPr>
              <a:t>DALLE stands for “</a:t>
            </a:r>
            <a:r>
              <a:rPr lang="en-US" b="0" i="1" dirty="0" err="1">
                <a:solidFill>
                  <a:srgbClr val="242424"/>
                </a:solidFill>
                <a:effectLst/>
                <a:latin typeface="source-serif-pro"/>
              </a:rPr>
              <a:t>DAll</a:t>
            </a:r>
            <a:r>
              <a:rPr lang="en-US" b="0" i="1" dirty="0">
                <a:solidFill>
                  <a:srgbClr val="242424"/>
                </a:solidFill>
                <a:effectLst/>
                <a:latin typeface="source-serif-pro"/>
              </a:rPr>
              <a:t>-E”, which is a combination of the words “Dali” and “Wall-E”. The </a:t>
            </a:r>
            <a:r>
              <a:rPr lang="en-US" b="1" i="1" dirty="0">
                <a:solidFill>
                  <a:srgbClr val="242424"/>
                </a:solidFill>
                <a:effectLst/>
                <a:latin typeface="source-serif-pro"/>
              </a:rPr>
              <a:t>name is a nod to surrealist artist Salvador Dali and the Pixar movie character Wall-E</a:t>
            </a:r>
            <a:r>
              <a:rPr lang="en-US" b="0" i="1" dirty="0">
                <a:solidFill>
                  <a:srgbClr val="242424"/>
                </a:solidFill>
                <a:effectLst/>
                <a:latin typeface="source-serif-pro"/>
              </a:rPr>
              <a:t>, and reflects the combination of language and image processing capabilities of the model.</a:t>
            </a:r>
          </a:p>
          <a:p>
            <a:r>
              <a:rPr lang="en-US" dirty="0">
                <a:solidFill>
                  <a:srgbClr val="242424"/>
                </a:solidFill>
              </a:rPr>
              <a:t>How does it work?</a:t>
            </a:r>
          </a:p>
          <a:p>
            <a:pPr lvl="1"/>
            <a:r>
              <a:rPr lang="en-US" b="0" i="1" dirty="0">
                <a:solidFill>
                  <a:srgbClr val="242424"/>
                </a:solidFill>
                <a:effectLst/>
                <a:latin typeface="source-serif-pro"/>
              </a:rPr>
              <a:t>DALL-E uses a transformer-based neural network architecture that combines both language and image processing techniques. It generates images by decomposing the textual description into a set of image features, which are then used to generate the final image.</a:t>
            </a:r>
          </a:p>
        </p:txBody>
      </p:sp>
      <p:sp>
        <p:nvSpPr>
          <p:cNvPr id="4" name="Date Placeholder 3">
            <a:extLst>
              <a:ext uri="{FF2B5EF4-FFF2-40B4-BE49-F238E27FC236}">
                <a16:creationId xmlns:a16="http://schemas.microsoft.com/office/drawing/2014/main" id="{CB9B0FA9-FC8B-1544-27AB-9DBB792A4E0D}"/>
              </a:ext>
            </a:extLst>
          </p:cNvPr>
          <p:cNvSpPr>
            <a:spLocks noGrp="1"/>
          </p:cNvSpPr>
          <p:nvPr>
            <p:ph type="dt" sz="half" idx="10"/>
          </p:nvPr>
        </p:nvSpPr>
        <p:spPr/>
        <p:txBody>
          <a:bodyPr/>
          <a:lstStyle/>
          <a:p>
            <a:fld id="{57997BA6-BEF8-495F-ACCD-8D19769E4FC6}" type="datetime2">
              <a:rPr lang="en-US" smtClean="0"/>
              <a:t>Wednesday, September 11, 2024</a:t>
            </a:fld>
            <a:endParaRPr lang="en-US" dirty="0"/>
          </a:p>
        </p:txBody>
      </p:sp>
      <p:sp>
        <p:nvSpPr>
          <p:cNvPr id="5" name="Footer Placeholder 4">
            <a:extLst>
              <a:ext uri="{FF2B5EF4-FFF2-40B4-BE49-F238E27FC236}">
                <a16:creationId xmlns:a16="http://schemas.microsoft.com/office/drawing/2014/main" id="{785F0B5F-8FE8-3498-39B6-B9CA3D9F1F26}"/>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C2B9416-DC40-3341-1842-C5E3EDDA6D78}"/>
              </a:ext>
            </a:extLst>
          </p:cNvPr>
          <p:cNvSpPr>
            <a:spLocks noGrp="1"/>
          </p:cNvSpPr>
          <p:nvPr>
            <p:ph type="sldNum" sz="quarter" idx="12"/>
          </p:nvPr>
        </p:nvSpPr>
        <p:spPr/>
        <p:txBody>
          <a:bodyPr/>
          <a:lstStyle/>
          <a:p>
            <a:fld id="{7BE69E03-4804-4553-A1EC-F089884EF50F}" type="slidenum">
              <a:rPr lang="en-US" smtClean="0"/>
              <a:t>8</a:t>
            </a:fld>
            <a:endParaRPr lang="en-US"/>
          </a:p>
        </p:txBody>
      </p:sp>
    </p:spTree>
    <p:extLst>
      <p:ext uri="{BB962C8B-B14F-4D97-AF65-F5344CB8AC3E}">
        <p14:creationId xmlns:p14="http://schemas.microsoft.com/office/powerpoint/2010/main" val="1601495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E4B52-0537-9D00-CB04-F36EB2094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D31C9-2F35-8D12-8890-CEF6389AA885}"/>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F2D4A07E-254E-8B5C-DE88-69CEF2C30B24}"/>
              </a:ext>
            </a:extLst>
          </p:cNvPr>
          <p:cNvSpPr>
            <a:spLocks noGrp="1"/>
          </p:cNvSpPr>
          <p:nvPr>
            <p:ph idx="1"/>
          </p:nvPr>
        </p:nvSpPr>
        <p:spPr>
          <a:xfrm>
            <a:off x="420624" y="1825625"/>
            <a:ext cx="5189344" cy="3973495"/>
          </a:xfrm>
        </p:spPr>
        <p:txBody>
          <a:bodyPr>
            <a:normAutofit lnSpcReduction="10000"/>
          </a:bodyPr>
          <a:lstStyle/>
          <a:p>
            <a:r>
              <a:rPr lang="en-US" dirty="0"/>
              <a:t>Go To: </a:t>
            </a:r>
            <a:r>
              <a:rPr lang="en-US" dirty="0">
                <a:hlinkClick r:id="rId2"/>
              </a:rPr>
              <a:t>https://www.bing.com/images/create</a:t>
            </a:r>
            <a:endParaRPr lang="en-US" dirty="0"/>
          </a:p>
          <a:p>
            <a:r>
              <a:rPr lang="en-US" dirty="0"/>
              <a:t>The Idea is to try your hand at prompting and evolve your design with added specificity to your prompts.</a:t>
            </a:r>
          </a:p>
          <a:p>
            <a:r>
              <a:rPr lang="en-US" dirty="0"/>
              <a:t>My Example:</a:t>
            </a:r>
          </a:p>
          <a:p>
            <a:pPr lvl="1"/>
            <a:r>
              <a:rPr lang="en-US" dirty="0"/>
              <a:t>Prompt: “pencil drawing of a remote island on a sunny day”</a:t>
            </a:r>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DDA034C1-D9F0-C170-19FE-1DC470016FE6}"/>
              </a:ext>
            </a:extLst>
          </p:cNvPr>
          <p:cNvSpPr>
            <a:spLocks noGrp="1"/>
          </p:cNvSpPr>
          <p:nvPr>
            <p:ph type="dt" sz="half" idx="10"/>
          </p:nvPr>
        </p:nvSpPr>
        <p:spPr/>
        <p:txBody>
          <a:bodyPr/>
          <a:lstStyle/>
          <a:p>
            <a:fld id="{57997BA6-BEF8-495F-ACCD-8D19769E4FC6}" type="datetime2">
              <a:rPr lang="en-US" smtClean="0"/>
              <a:t>Wednesday, September 11, 2024</a:t>
            </a:fld>
            <a:endParaRPr lang="en-US" dirty="0"/>
          </a:p>
        </p:txBody>
      </p:sp>
      <p:sp>
        <p:nvSpPr>
          <p:cNvPr id="5" name="Footer Placeholder 4">
            <a:extLst>
              <a:ext uri="{FF2B5EF4-FFF2-40B4-BE49-F238E27FC236}">
                <a16:creationId xmlns:a16="http://schemas.microsoft.com/office/drawing/2014/main" id="{6A246FB3-D2B1-6668-4A17-D306D3876C45}"/>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F239C7CF-EE74-3D8A-1E17-EDE026AC0F1A}"/>
              </a:ext>
            </a:extLst>
          </p:cNvPr>
          <p:cNvSpPr>
            <a:spLocks noGrp="1"/>
          </p:cNvSpPr>
          <p:nvPr>
            <p:ph type="sldNum" sz="quarter" idx="12"/>
          </p:nvPr>
        </p:nvSpPr>
        <p:spPr/>
        <p:txBody>
          <a:bodyPr/>
          <a:lstStyle/>
          <a:p>
            <a:fld id="{7BE69E03-4804-4553-A1EC-F089884EF50F}" type="slidenum">
              <a:rPr lang="en-US" smtClean="0"/>
              <a:t>9</a:t>
            </a:fld>
            <a:endParaRPr lang="en-US"/>
          </a:p>
        </p:txBody>
      </p:sp>
      <p:pic>
        <p:nvPicPr>
          <p:cNvPr id="8" name="Picture 7">
            <a:extLst>
              <a:ext uri="{FF2B5EF4-FFF2-40B4-BE49-F238E27FC236}">
                <a16:creationId xmlns:a16="http://schemas.microsoft.com/office/drawing/2014/main" id="{0056B1B9-1ED2-6F6F-D2B1-A1F89487C54F}"/>
              </a:ext>
            </a:extLst>
          </p:cNvPr>
          <p:cNvPicPr>
            <a:picLocks noChangeAspect="1"/>
          </p:cNvPicPr>
          <p:nvPr/>
        </p:nvPicPr>
        <p:blipFill>
          <a:blip r:embed="rId3"/>
          <a:stretch>
            <a:fillRect/>
          </a:stretch>
        </p:blipFill>
        <p:spPr>
          <a:xfrm>
            <a:off x="6096000" y="1524988"/>
            <a:ext cx="4703847" cy="4381224"/>
          </a:xfrm>
          <a:prstGeom prst="rect">
            <a:avLst/>
          </a:prstGeom>
        </p:spPr>
      </p:pic>
    </p:spTree>
    <p:extLst>
      <p:ext uri="{BB962C8B-B14F-4D97-AF65-F5344CB8AC3E}">
        <p14:creationId xmlns:p14="http://schemas.microsoft.com/office/powerpoint/2010/main" val="33957531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809</TotalTime>
  <Words>1084</Words>
  <Application>Microsoft Office PowerPoint</Application>
  <PresentationFormat>Widescreen</PresentationFormat>
  <Paragraphs>122</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-apple-system-font</vt:lpstr>
      <vt:lpstr>Aptos</vt:lpstr>
      <vt:lpstr>Aptos Display</vt:lpstr>
      <vt:lpstr>Arial</vt:lpstr>
      <vt:lpstr>Segoe WPC</vt:lpstr>
      <vt:lpstr>source-serif-pro</vt:lpstr>
      <vt:lpstr>var(--monaco-monospace-font)</vt:lpstr>
      <vt:lpstr>Office Theme</vt:lpstr>
      <vt:lpstr>GitHub Copilot on JetBrains PhpStorm</vt:lpstr>
      <vt:lpstr>Agenda</vt:lpstr>
      <vt:lpstr>PowerPoint Presentation</vt:lpstr>
      <vt:lpstr>PowerPoint Presentation</vt:lpstr>
      <vt:lpstr>PowerPoint Presentation</vt:lpstr>
      <vt:lpstr>PowerPoint Presentation</vt:lpstr>
      <vt:lpstr>PowerPoint Presentation</vt:lpstr>
      <vt:lpstr>Prompting Exercise – With Dall-E</vt:lpstr>
      <vt:lpstr>Prompting Exercise – Instructions</vt:lpstr>
      <vt:lpstr>Prompting Exercise – Instructions</vt:lpstr>
      <vt:lpstr>Prompting Exercise – Instructions</vt:lpstr>
      <vt:lpstr>Prompting Exercise – Conclusions</vt:lpstr>
      <vt:lpstr>Download PhpStorm</vt:lpstr>
      <vt:lpstr>License Activation</vt:lpstr>
      <vt:lpstr>Install CoPilot Plugin</vt:lpstr>
      <vt:lpstr>Use CoPilot Chat</vt:lpstr>
      <vt:lpstr>CoPilot Fast Lane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Dohoney</dc:creator>
  <cp:lastModifiedBy>John Dohoney</cp:lastModifiedBy>
  <cp:revision>3</cp:revision>
  <dcterms:created xsi:type="dcterms:W3CDTF">2024-09-10T17:26:03Z</dcterms:created>
  <dcterms:modified xsi:type="dcterms:W3CDTF">2024-09-11T22:05:08Z</dcterms:modified>
</cp:coreProperties>
</file>